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82" r:id="rId1"/>
  </p:sldMasterIdLst>
  <p:notesMasterIdLst>
    <p:notesMasterId r:id="rId37"/>
  </p:notesMasterIdLst>
  <p:sldIdLst>
    <p:sldId id="435" r:id="rId2"/>
    <p:sldId id="438" r:id="rId3"/>
    <p:sldId id="380" r:id="rId4"/>
    <p:sldId id="440" r:id="rId5"/>
    <p:sldId id="528" r:id="rId6"/>
    <p:sldId id="529" r:id="rId7"/>
    <p:sldId id="530" r:id="rId8"/>
    <p:sldId id="567" r:id="rId9"/>
    <p:sldId id="568" r:id="rId10"/>
    <p:sldId id="469" r:id="rId11"/>
    <p:sldId id="455" r:id="rId12"/>
    <p:sldId id="467" r:id="rId13"/>
    <p:sldId id="527" r:id="rId14"/>
    <p:sldId id="478" r:id="rId15"/>
    <p:sldId id="474" r:id="rId16"/>
    <p:sldId id="442" r:id="rId17"/>
    <p:sldId id="576" r:id="rId18"/>
    <p:sldId id="583" r:id="rId19"/>
    <p:sldId id="579" r:id="rId20"/>
    <p:sldId id="580" r:id="rId21"/>
    <p:sldId id="581" r:id="rId22"/>
    <p:sldId id="444" r:id="rId23"/>
    <p:sldId id="531" r:id="rId24"/>
    <p:sldId id="538" r:id="rId25"/>
    <p:sldId id="539" r:id="rId26"/>
    <p:sldId id="540" r:id="rId27"/>
    <p:sldId id="545" r:id="rId28"/>
    <p:sldId id="551" r:id="rId29"/>
    <p:sldId id="557" r:id="rId30"/>
    <p:sldId id="572" r:id="rId31"/>
    <p:sldId id="532" r:id="rId32"/>
    <p:sldId id="563" r:id="rId33"/>
    <p:sldId id="574" r:id="rId34"/>
    <p:sldId id="348" r:id="rId35"/>
    <p:sldId id="44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5" autoAdjust="0"/>
    <p:restoredTop sz="70197" autoAdjust="0"/>
  </p:normalViewPr>
  <p:slideViewPr>
    <p:cSldViewPr snapToGrid="0" snapToObjects="1">
      <p:cViewPr varScale="1">
        <p:scale>
          <a:sx n="51" d="100"/>
          <a:sy n="51" d="100"/>
        </p:scale>
        <p:origin x="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3BFDE-ADD7-4B2D-B058-80E0B91BDA6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C387E7F-90A8-42CC-90FA-A535F2220F99}">
      <dgm:prSet phldrT="[Текст]" custT="1"/>
      <dgm:spPr/>
      <dgm:t>
        <a:bodyPr/>
        <a:lstStyle/>
        <a:p>
          <a:r>
            <a:rPr lang="ru-RU" sz="1800" dirty="0" smtClean="0"/>
            <a:t>Потери лидерства</a:t>
          </a:r>
          <a:endParaRPr lang="ru-RU" sz="1800" dirty="0"/>
        </a:p>
      </dgm:t>
    </dgm:pt>
    <dgm:pt modelId="{BDEB7232-489A-41AE-B037-D357A3C1CD73}" type="parTrans" cxnId="{E7759F54-55C7-40E5-BE4B-332595A1F5BD}">
      <dgm:prSet/>
      <dgm:spPr/>
      <dgm:t>
        <a:bodyPr/>
        <a:lstStyle/>
        <a:p>
          <a:endParaRPr lang="ru-RU"/>
        </a:p>
      </dgm:t>
    </dgm:pt>
    <dgm:pt modelId="{BB49DC17-E6A2-4C0A-AE5F-233B3BFEE8DA}" type="sibTrans" cxnId="{E7759F54-55C7-40E5-BE4B-332595A1F5BD}">
      <dgm:prSet/>
      <dgm:spPr/>
      <dgm:t>
        <a:bodyPr/>
        <a:lstStyle/>
        <a:p>
          <a:endParaRPr lang="ru-RU"/>
        </a:p>
      </dgm:t>
    </dgm:pt>
    <dgm:pt modelId="{23C50025-CB97-4205-9D3F-8ECE906DBCFF}">
      <dgm:prSet phldrT="[Текст]"/>
      <dgm:spPr/>
      <dgm:t>
        <a:bodyPr/>
        <a:lstStyle/>
        <a:p>
          <a:r>
            <a:rPr lang="ru-RU" dirty="0" smtClean="0"/>
            <a:t>Потери координации</a:t>
          </a:r>
          <a:endParaRPr lang="ru-RU" dirty="0"/>
        </a:p>
      </dgm:t>
    </dgm:pt>
    <dgm:pt modelId="{C79BF32E-BC46-4EF3-86F7-690ABA87BE1B}" type="parTrans" cxnId="{E7B598BF-B2EC-4EDB-943F-1E5C159EE1E7}">
      <dgm:prSet/>
      <dgm:spPr/>
      <dgm:t>
        <a:bodyPr/>
        <a:lstStyle/>
        <a:p>
          <a:endParaRPr lang="ru-RU"/>
        </a:p>
      </dgm:t>
    </dgm:pt>
    <dgm:pt modelId="{B881290F-ED2E-475B-B181-2D488F520B00}" type="sibTrans" cxnId="{E7B598BF-B2EC-4EDB-943F-1E5C159EE1E7}">
      <dgm:prSet/>
      <dgm:spPr/>
      <dgm:t>
        <a:bodyPr/>
        <a:lstStyle/>
        <a:p>
          <a:endParaRPr lang="ru-RU"/>
        </a:p>
      </dgm:t>
    </dgm:pt>
    <dgm:pt modelId="{15073315-2751-4001-864E-B926D92F0A17}">
      <dgm:prSet phldrT="[Текст]"/>
      <dgm:spPr/>
      <dgm:t>
        <a:bodyPr/>
        <a:lstStyle/>
        <a:p>
          <a:r>
            <a:rPr lang="ru-RU" dirty="0" smtClean="0"/>
            <a:t>Потери в производстве</a:t>
          </a:r>
          <a:endParaRPr lang="ru-RU" dirty="0"/>
        </a:p>
      </dgm:t>
    </dgm:pt>
    <dgm:pt modelId="{8762C20F-376E-4D21-A919-95AED65390E1}" type="parTrans" cxnId="{6B1B7FF9-683B-47C7-B325-14F86B6B8DE9}">
      <dgm:prSet/>
      <dgm:spPr/>
      <dgm:t>
        <a:bodyPr/>
        <a:lstStyle/>
        <a:p>
          <a:endParaRPr lang="ru-RU"/>
        </a:p>
      </dgm:t>
    </dgm:pt>
    <dgm:pt modelId="{8A26F97B-81DF-4EE3-A51A-8E0401CDBC96}" type="sibTrans" cxnId="{6B1B7FF9-683B-47C7-B325-14F86B6B8DE9}">
      <dgm:prSet/>
      <dgm:spPr/>
      <dgm:t>
        <a:bodyPr/>
        <a:lstStyle/>
        <a:p>
          <a:endParaRPr lang="ru-RU"/>
        </a:p>
      </dgm:t>
    </dgm:pt>
    <dgm:pt modelId="{EBDFC2D1-B224-48DA-B254-DDEDEB9CB9B5}" type="pres">
      <dgm:prSet presAssocID="{EE73BFDE-ADD7-4B2D-B058-80E0B91BDA6A}" presName="Name0" presStyleCnt="0">
        <dgm:presLayoutVars>
          <dgm:dir/>
          <dgm:animLvl val="lvl"/>
          <dgm:resizeHandles val="exact"/>
        </dgm:presLayoutVars>
      </dgm:prSet>
      <dgm:spPr/>
    </dgm:pt>
    <dgm:pt modelId="{B187AF6C-1FC6-4CD8-A2FD-30BE23E06F1C}" type="pres">
      <dgm:prSet presAssocID="{8C387E7F-90A8-42CC-90FA-A535F2220F99}" presName="Name8" presStyleCnt="0"/>
      <dgm:spPr/>
    </dgm:pt>
    <dgm:pt modelId="{12E16EBD-6035-4E1D-9465-9358B0872142}" type="pres">
      <dgm:prSet presAssocID="{8C387E7F-90A8-42CC-90FA-A535F2220F9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44B7-528F-4941-A0E9-48030ADEC4B2}" type="pres">
      <dgm:prSet presAssocID="{8C387E7F-90A8-42CC-90FA-A535F2220F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4764C-CE5D-46E1-9A11-716265C899E0}" type="pres">
      <dgm:prSet presAssocID="{23C50025-CB97-4205-9D3F-8ECE906DBCFF}" presName="Name8" presStyleCnt="0"/>
      <dgm:spPr/>
    </dgm:pt>
    <dgm:pt modelId="{D13C4A24-010D-4CE7-89AB-0E8432C4C447}" type="pres">
      <dgm:prSet presAssocID="{23C50025-CB97-4205-9D3F-8ECE906DBCF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38363-053E-4FC5-B0D4-4D35A0BC138F}" type="pres">
      <dgm:prSet presAssocID="{23C50025-CB97-4205-9D3F-8ECE906DBC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C9D9F-9B8D-4232-9CEF-9EC0E2AE277A}" type="pres">
      <dgm:prSet presAssocID="{15073315-2751-4001-864E-B926D92F0A17}" presName="Name8" presStyleCnt="0"/>
      <dgm:spPr/>
    </dgm:pt>
    <dgm:pt modelId="{5AF3EE2B-2DD0-4E1A-A3B6-2AD6F438ABA5}" type="pres">
      <dgm:prSet presAssocID="{15073315-2751-4001-864E-B926D92F0A1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ED41D-0180-4F18-A5A9-6EABF8F9115E}" type="pres">
      <dgm:prSet presAssocID="{15073315-2751-4001-864E-B926D92F0A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EFA2B2-2A36-4B8D-994A-A3254D34E1D5}" type="presOf" srcId="{8C387E7F-90A8-42CC-90FA-A535F2220F99}" destId="{12E16EBD-6035-4E1D-9465-9358B0872142}" srcOrd="0" destOrd="0" presId="urn:microsoft.com/office/officeart/2005/8/layout/pyramid1"/>
    <dgm:cxn modelId="{BB6677C6-B38A-45B1-8E67-9994DF71BD59}" type="presOf" srcId="{8C387E7F-90A8-42CC-90FA-A535F2220F99}" destId="{A56244B7-528F-4941-A0E9-48030ADEC4B2}" srcOrd="1" destOrd="0" presId="urn:microsoft.com/office/officeart/2005/8/layout/pyramid1"/>
    <dgm:cxn modelId="{2B475FC6-DA72-49B6-B62E-3AED324C371A}" type="presOf" srcId="{EE73BFDE-ADD7-4B2D-B058-80E0B91BDA6A}" destId="{EBDFC2D1-B224-48DA-B254-DDEDEB9CB9B5}" srcOrd="0" destOrd="0" presId="urn:microsoft.com/office/officeart/2005/8/layout/pyramid1"/>
    <dgm:cxn modelId="{E7759F54-55C7-40E5-BE4B-332595A1F5BD}" srcId="{EE73BFDE-ADD7-4B2D-B058-80E0B91BDA6A}" destId="{8C387E7F-90A8-42CC-90FA-A535F2220F99}" srcOrd="0" destOrd="0" parTransId="{BDEB7232-489A-41AE-B037-D357A3C1CD73}" sibTransId="{BB49DC17-E6A2-4C0A-AE5F-233B3BFEE8DA}"/>
    <dgm:cxn modelId="{A9B8DF57-F8FC-4035-96DE-9EB506AC0FFC}" type="presOf" srcId="{23C50025-CB97-4205-9D3F-8ECE906DBCFF}" destId="{D13C4A24-010D-4CE7-89AB-0E8432C4C447}" srcOrd="0" destOrd="0" presId="urn:microsoft.com/office/officeart/2005/8/layout/pyramid1"/>
    <dgm:cxn modelId="{E7B598BF-B2EC-4EDB-943F-1E5C159EE1E7}" srcId="{EE73BFDE-ADD7-4B2D-B058-80E0B91BDA6A}" destId="{23C50025-CB97-4205-9D3F-8ECE906DBCFF}" srcOrd="1" destOrd="0" parTransId="{C79BF32E-BC46-4EF3-86F7-690ABA87BE1B}" sibTransId="{B881290F-ED2E-475B-B181-2D488F520B00}"/>
    <dgm:cxn modelId="{6B1B7FF9-683B-47C7-B325-14F86B6B8DE9}" srcId="{EE73BFDE-ADD7-4B2D-B058-80E0B91BDA6A}" destId="{15073315-2751-4001-864E-B926D92F0A17}" srcOrd="2" destOrd="0" parTransId="{8762C20F-376E-4D21-A919-95AED65390E1}" sibTransId="{8A26F97B-81DF-4EE3-A51A-8E0401CDBC96}"/>
    <dgm:cxn modelId="{F4842B22-DE28-4DBC-A15D-1DBAFEE0BCB8}" type="presOf" srcId="{15073315-2751-4001-864E-B926D92F0A17}" destId="{5AF3EE2B-2DD0-4E1A-A3B6-2AD6F438ABA5}" srcOrd="0" destOrd="0" presId="urn:microsoft.com/office/officeart/2005/8/layout/pyramid1"/>
    <dgm:cxn modelId="{3E9CF3F6-82C3-4A1A-8BDB-F32D8BE9A626}" type="presOf" srcId="{23C50025-CB97-4205-9D3F-8ECE906DBCFF}" destId="{81138363-053E-4FC5-B0D4-4D35A0BC138F}" srcOrd="1" destOrd="0" presId="urn:microsoft.com/office/officeart/2005/8/layout/pyramid1"/>
    <dgm:cxn modelId="{A19B3F78-C609-42F9-8F77-6E375754D558}" type="presOf" srcId="{15073315-2751-4001-864E-B926D92F0A17}" destId="{DADED41D-0180-4F18-A5A9-6EABF8F9115E}" srcOrd="1" destOrd="0" presId="urn:microsoft.com/office/officeart/2005/8/layout/pyramid1"/>
    <dgm:cxn modelId="{A11C0200-327C-4E6D-AED4-A348F11F09A3}" type="presParOf" srcId="{EBDFC2D1-B224-48DA-B254-DDEDEB9CB9B5}" destId="{B187AF6C-1FC6-4CD8-A2FD-30BE23E06F1C}" srcOrd="0" destOrd="0" presId="urn:microsoft.com/office/officeart/2005/8/layout/pyramid1"/>
    <dgm:cxn modelId="{FB6B96FA-F1A3-418C-BFB5-4640DAF35801}" type="presParOf" srcId="{B187AF6C-1FC6-4CD8-A2FD-30BE23E06F1C}" destId="{12E16EBD-6035-4E1D-9465-9358B0872142}" srcOrd="0" destOrd="0" presId="urn:microsoft.com/office/officeart/2005/8/layout/pyramid1"/>
    <dgm:cxn modelId="{D391AC89-E1D3-4FE8-A746-FA9DAEA2BD93}" type="presParOf" srcId="{B187AF6C-1FC6-4CD8-A2FD-30BE23E06F1C}" destId="{A56244B7-528F-4941-A0E9-48030ADEC4B2}" srcOrd="1" destOrd="0" presId="urn:microsoft.com/office/officeart/2005/8/layout/pyramid1"/>
    <dgm:cxn modelId="{C50C6879-B64F-44B9-99C1-5951D45BFB90}" type="presParOf" srcId="{EBDFC2D1-B224-48DA-B254-DDEDEB9CB9B5}" destId="{B994764C-CE5D-46E1-9A11-716265C899E0}" srcOrd="1" destOrd="0" presId="urn:microsoft.com/office/officeart/2005/8/layout/pyramid1"/>
    <dgm:cxn modelId="{445AFC2C-15BC-47C6-B295-3B868969CBBD}" type="presParOf" srcId="{B994764C-CE5D-46E1-9A11-716265C899E0}" destId="{D13C4A24-010D-4CE7-89AB-0E8432C4C447}" srcOrd="0" destOrd="0" presId="urn:microsoft.com/office/officeart/2005/8/layout/pyramid1"/>
    <dgm:cxn modelId="{D2EE1AED-15C5-43B2-8E52-6C7F84072524}" type="presParOf" srcId="{B994764C-CE5D-46E1-9A11-716265C899E0}" destId="{81138363-053E-4FC5-B0D4-4D35A0BC138F}" srcOrd="1" destOrd="0" presId="urn:microsoft.com/office/officeart/2005/8/layout/pyramid1"/>
    <dgm:cxn modelId="{DE4D0887-79AF-4417-AD4E-701EE78A4EF6}" type="presParOf" srcId="{EBDFC2D1-B224-48DA-B254-DDEDEB9CB9B5}" destId="{1AEC9D9F-9B8D-4232-9CEF-9EC0E2AE277A}" srcOrd="2" destOrd="0" presId="urn:microsoft.com/office/officeart/2005/8/layout/pyramid1"/>
    <dgm:cxn modelId="{BB0E9D34-5ED0-46DF-8D52-372CAC1951FB}" type="presParOf" srcId="{1AEC9D9F-9B8D-4232-9CEF-9EC0E2AE277A}" destId="{5AF3EE2B-2DD0-4E1A-A3B6-2AD6F438ABA5}" srcOrd="0" destOrd="0" presId="urn:microsoft.com/office/officeart/2005/8/layout/pyramid1"/>
    <dgm:cxn modelId="{16675744-3F69-4A47-BAED-F0391FFAA58A}" type="presParOf" srcId="{1AEC9D9F-9B8D-4232-9CEF-9EC0E2AE277A}" destId="{DADED41D-0180-4F18-A5A9-6EABF8F9115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2C84E9-C117-4BE2-8E5E-A6F0ED726FC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4C0C0E8-D3B0-495C-8344-AC1D4B1403E8}">
      <dgm:prSet phldrT="[Текст]"/>
      <dgm:spPr/>
      <dgm:t>
        <a:bodyPr/>
        <a:lstStyle/>
        <a:p>
          <a:r>
            <a:rPr lang="ru-RU" b="1" dirty="0" smtClean="0"/>
            <a:t>Обеспечение</a:t>
          </a:r>
          <a:r>
            <a:rPr lang="ru-RU" dirty="0" smtClean="0"/>
            <a:t> качества и безопасности медицинских услуг</a:t>
          </a:r>
          <a:endParaRPr lang="ru-RU" dirty="0"/>
        </a:p>
      </dgm:t>
    </dgm:pt>
    <dgm:pt modelId="{79B32A51-7B6E-4AA8-9C64-313F06EDDB1F}" type="parTrans" cxnId="{7E0642AA-1FAE-4ECC-9D8A-17A58CBE15EF}">
      <dgm:prSet/>
      <dgm:spPr/>
      <dgm:t>
        <a:bodyPr/>
        <a:lstStyle/>
        <a:p>
          <a:endParaRPr lang="ru-RU"/>
        </a:p>
      </dgm:t>
    </dgm:pt>
    <dgm:pt modelId="{1AA219ED-0C48-43DF-A5E9-3791877D10FB}" type="sibTrans" cxnId="{7E0642AA-1FAE-4ECC-9D8A-17A58CBE15EF}">
      <dgm:prSet/>
      <dgm:spPr/>
      <dgm:t>
        <a:bodyPr/>
        <a:lstStyle/>
        <a:p>
          <a:endParaRPr lang="ru-RU"/>
        </a:p>
      </dgm:t>
    </dgm:pt>
    <dgm:pt modelId="{9D609EC5-4560-43C3-A48A-E697C7DF4966}">
      <dgm:prSet phldrT="[Текст]"/>
      <dgm:spPr/>
      <dgm:t>
        <a:bodyPr/>
        <a:lstStyle/>
        <a:p>
          <a:r>
            <a:rPr lang="ru-RU" b="1" dirty="0" smtClean="0"/>
            <a:t>Лидерство</a:t>
          </a:r>
          <a:r>
            <a:rPr lang="ru-RU" dirty="0" smtClean="0"/>
            <a:t> по вопросам организации и координации оказания медицинских услуг</a:t>
          </a:r>
          <a:endParaRPr lang="ru-RU" dirty="0"/>
        </a:p>
      </dgm:t>
    </dgm:pt>
    <dgm:pt modelId="{9A9A86CF-F29B-4D54-B70B-D6368CB675F3}" type="parTrans" cxnId="{BD82A78D-A563-4ABF-B0A1-7586B64B7AD4}">
      <dgm:prSet/>
      <dgm:spPr/>
      <dgm:t>
        <a:bodyPr/>
        <a:lstStyle/>
        <a:p>
          <a:endParaRPr lang="ru-RU"/>
        </a:p>
      </dgm:t>
    </dgm:pt>
    <dgm:pt modelId="{4ED25E4B-6E70-4E92-A726-3FC3650E5A57}" type="sibTrans" cxnId="{BD82A78D-A563-4ABF-B0A1-7586B64B7AD4}">
      <dgm:prSet/>
      <dgm:spPr/>
      <dgm:t>
        <a:bodyPr/>
        <a:lstStyle/>
        <a:p>
          <a:endParaRPr lang="ru-RU"/>
        </a:p>
      </dgm:t>
    </dgm:pt>
    <dgm:pt modelId="{FF8ABA92-883E-4B20-97AF-E5C399A8E15D}" type="pres">
      <dgm:prSet presAssocID="{692C84E9-C117-4BE2-8E5E-A6F0ED726FC2}" presName="Name0" presStyleCnt="0">
        <dgm:presLayoutVars>
          <dgm:dir/>
          <dgm:resizeHandles val="exact"/>
        </dgm:presLayoutVars>
      </dgm:prSet>
      <dgm:spPr/>
    </dgm:pt>
    <dgm:pt modelId="{1242E9D2-78B5-4823-9083-5BAD923CD140}" type="pres">
      <dgm:prSet presAssocID="{692C84E9-C117-4BE2-8E5E-A6F0ED726FC2}" presName="bkgdShp" presStyleLbl="alignAccFollowNode1" presStyleIdx="0" presStyleCnt="1" custScaleY="124248" custLinFactNeighborY="-3089"/>
      <dgm:spPr/>
    </dgm:pt>
    <dgm:pt modelId="{754058EA-FA38-45B3-BB72-804D9070099D}" type="pres">
      <dgm:prSet presAssocID="{692C84E9-C117-4BE2-8E5E-A6F0ED726FC2}" presName="linComp" presStyleCnt="0"/>
      <dgm:spPr/>
    </dgm:pt>
    <dgm:pt modelId="{C713641C-50A8-46AC-99EF-4DE285951CFA}" type="pres">
      <dgm:prSet presAssocID="{64C0C0E8-D3B0-495C-8344-AC1D4B1403E8}" presName="compNode" presStyleCnt="0"/>
      <dgm:spPr/>
    </dgm:pt>
    <dgm:pt modelId="{1A9956D4-60E0-4CF5-8330-B0F26F0B612B}" type="pres">
      <dgm:prSet presAssocID="{64C0C0E8-D3B0-495C-8344-AC1D4B1403E8}" presName="node" presStyleLbl="node1" presStyleIdx="0" presStyleCnt="2" custScaleY="63650" custLinFactNeighborX="-1493" custLinFactNeighborY="-11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4D77E-F99C-4783-810A-AAFFF95A187C}" type="pres">
      <dgm:prSet presAssocID="{64C0C0E8-D3B0-495C-8344-AC1D4B1403E8}" presName="invisiNode" presStyleLbl="node1" presStyleIdx="0" presStyleCnt="2"/>
      <dgm:spPr/>
    </dgm:pt>
    <dgm:pt modelId="{B7565346-DB86-4FC9-86ED-C0D98EF6C518}" type="pres">
      <dgm:prSet presAssocID="{64C0C0E8-D3B0-495C-8344-AC1D4B1403E8}" presName="imagNode" presStyleLbl="fgImgPlace1" presStyleIdx="0" presStyleCnt="2" custScaleX="95419" custScaleY="151145" custLinFactNeighborX="-2240" custLinFactNeighborY="-1669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465" t="-13743" r="10082" b="-21883"/>
          </a:stretch>
        </a:blipFill>
      </dgm:spPr>
    </dgm:pt>
    <dgm:pt modelId="{49F01502-C53B-43A6-9C4C-C2BB9B2CB2B7}" type="pres">
      <dgm:prSet presAssocID="{1AA219ED-0C48-43DF-A5E9-3791877D10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648F07-9B34-4A07-9E94-34BA70B85D48}" type="pres">
      <dgm:prSet presAssocID="{9D609EC5-4560-43C3-A48A-E697C7DF4966}" presName="compNode" presStyleCnt="0"/>
      <dgm:spPr/>
    </dgm:pt>
    <dgm:pt modelId="{B16BA52B-3741-43E3-B393-5E4DC0EB89A1}" type="pres">
      <dgm:prSet presAssocID="{9D609EC5-4560-43C3-A48A-E697C7DF4966}" presName="node" presStyleLbl="node1" presStyleIdx="1" presStyleCnt="2" custScaleY="66318" custLinFactNeighborX="2952" custLinFactNeighborY="-11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5B0D8-4257-4E19-B7F8-BF2B4C2AEF9F}" type="pres">
      <dgm:prSet presAssocID="{9D609EC5-4560-43C3-A48A-E697C7DF4966}" presName="invisiNode" presStyleLbl="node1" presStyleIdx="1" presStyleCnt="2"/>
      <dgm:spPr/>
    </dgm:pt>
    <dgm:pt modelId="{FC5F4560-D707-4180-9FEF-D97FB083C729}" type="pres">
      <dgm:prSet presAssocID="{9D609EC5-4560-43C3-A48A-E697C7DF4966}" presName="imagNode" presStyleLbl="fgImgPlace1" presStyleIdx="1" presStyleCnt="2" custScaleX="86505" custScaleY="149271" custLinFactNeighborY="-14318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93" t="-624" r="-1493" b="-3358"/>
          </a:stretch>
        </a:blipFill>
      </dgm:spPr>
    </dgm:pt>
  </dgm:ptLst>
  <dgm:cxnLst>
    <dgm:cxn modelId="{6FC9977D-0C4A-41EC-9EFC-C20DDD9EB8EC}" type="presOf" srcId="{692C84E9-C117-4BE2-8E5E-A6F0ED726FC2}" destId="{FF8ABA92-883E-4B20-97AF-E5C399A8E15D}" srcOrd="0" destOrd="0" presId="urn:microsoft.com/office/officeart/2005/8/layout/pList2"/>
    <dgm:cxn modelId="{5E420376-8876-4D54-BBA9-E2722A0C2503}" type="presOf" srcId="{1AA219ED-0C48-43DF-A5E9-3791877D10FB}" destId="{49F01502-C53B-43A6-9C4C-C2BB9B2CB2B7}" srcOrd="0" destOrd="0" presId="urn:microsoft.com/office/officeart/2005/8/layout/pList2"/>
    <dgm:cxn modelId="{BD82A78D-A563-4ABF-B0A1-7586B64B7AD4}" srcId="{692C84E9-C117-4BE2-8E5E-A6F0ED726FC2}" destId="{9D609EC5-4560-43C3-A48A-E697C7DF4966}" srcOrd="1" destOrd="0" parTransId="{9A9A86CF-F29B-4D54-B70B-D6368CB675F3}" sibTransId="{4ED25E4B-6E70-4E92-A726-3FC3650E5A57}"/>
    <dgm:cxn modelId="{7E0642AA-1FAE-4ECC-9D8A-17A58CBE15EF}" srcId="{692C84E9-C117-4BE2-8E5E-A6F0ED726FC2}" destId="{64C0C0E8-D3B0-495C-8344-AC1D4B1403E8}" srcOrd="0" destOrd="0" parTransId="{79B32A51-7B6E-4AA8-9C64-313F06EDDB1F}" sibTransId="{1AA219ED-0C48-43DF-A5E9-3791877D10FB}"/>
    <dgm:cxn modelId="{6EEC3E76-9FE7-47D0-B1BA-78706A4A5348}" type="presOf" srcId="{64C0C0E8-D3B0-495C-8344-AC1D4B1403E8}" destId="{1A9956D4-60E0-4CF5-8330-B0F26F0B612B}" srcOrd="0" destOrd="0" presId="urn:microsoft.com/office/officeart/2005/8/layout/pList2"/>
    <dgm:cxn modelId="{762D65EC-6966-4047-AC23-3FC96EF217C0}" type="presOf" srcId="{9D609EC5-4560-43C3-A48A-E697C7DF4966}" destId="{B16BA52B-3741-43E3-B393-5E4DC0EB89A1}" srcOrd="0" destOrd="0" presId="urn:microsoft.com/office/officeart/2005/8/layout/pList2"/>
    <dgm:cxn modelId="{73A301AD-F4C7-4CEA-853D-C232B851BDEF}" type="presParOf" srcId="{FF8ABA92-883E-4B20-97AF-E5C399A8E15D}" destId="{1242E9D2-78B5-4823-9083-5BAD923CD140}" srcOrd="0" destOrd="0" presId="urn:microsoft.com/office/officeart/2005/8/layout/pList2"/>
    <dgm:cxn modelId="{73D2945D-4637-4E0B-BA4C-F5E77A98AAED}" type="presParOf" srcId="{FF8ABA92-883E-4B20-97AF-E5C399A8E15D}" destId="{754058EA-FA38-45B3-BB72-804D9070099D}" srcOrd="1" destOrd="0" presId="urn:microsoft.com/office/officeart/2005/8/layout/pList2"/>
    <dgm:cxn modelId="{66B31985-8D99-4924-A9A1-F7160104D180}" type="presParOf" srcId="{754058EA-FA38-45B3-BB72-804D9070099D}" destId="{C713641C-50A8-46AC-99EF-4DE285951CFA}" srcOrd="0" destOrd="0" presId="urn:microsoft.com/office/officeart/2005/8/layout/pList2"/>
    <dgm:cxn modelId="{F2AF929C-F24A-4053-999E-99000B1C042A}" type="presParOf" srcId="{C713641C-50A8-46AC-99EF-4DE285951CFA}" destId="{1A9956D4-60E0-4CF5-8330-B0F26F0B612B}" srcOrd="0" destOrd="0" presId="urn:microsoft.com/office/officeart/2005/8/layout/pList2"/>
    <dgm:cxn modelId="{11D062D8-9689-4551-9E26-5E65BF4601E6}" type="presParOf" srcId="{C713641C-50A8-46AC-99EF-4DE285951CFA}" destId="{14D4D77E-F99C-4783-810A-AAFFF95A187C}" srcOrd="1" destOrd="0" presId="urn:microsoft.com/office/officeart/2005/8/layout/pList2"/>
    <dgm:cxn modelId="{22A208AE-7FBA-4A9A-AFE3-0FB64E36BFDE}" type="presParOf" srcId="{C713641C-50A8-46AC-99EF-4DE285951CFA}" destId="{B7565346-DB86-4FC9-86ED-C0D98EF6C518}" srcOrd="2" destOrd="0" presId="urn:microsoft.com/office/officeart/2005/8/layout/pList2"/>
    <dgm:cxn modelId="{5E438141-8185-45C4-8172-D3247BB289E5}" type="presParOf" srcId="{754058EA-FA38-45B3-BB72-804D9070099D}" destId="{49F01502-C53B-43A6-9C4C-C2BB9B2CB2B7}" srcOrd="1" destOrd="0" presId="urn:microsoft.com/office/officeart/2005/8/layout/pList2"/>
    <dgm:cxn modelId="{6282C6E0-1A4F-4296-A299-D130FF34AD9C}" type="presParOf" srcId="{754058EA-FA38-45B3-BB72-804D9070099D}" destId="{A1648F07-9B34-4A07-9E94-34BA70B85D48}" srcOrd="2" destOrd="0" presId="urn:microsoft.com/office/officeart/2005/8/layout/pList2"/>
    <dgm:cxn modelId="{2C8FAF9E-90BB-4890-9863-5E52AA537C7B}" type="presParOf" srcId="{A1648F07-9B34-4A07-9E94-34BA70B85D48}" destId="{B16BA52B-3741-43E3-B393-5E4DC0EB89A1}" srcOrd="0" destOrd="0" presId="urn:microsoft.com/office/officeart/2005/8/layout/pList2"/>
    <dgm:cxn modelId="{95C8294F-AB7D-4397-92A6-EF44D0F3BA62}" type="presParOf" srcId="{A1648F07-9B34-4A07-9E94-34BA70B85D48}" destId="{A055B0D8-4257-4E19-B7F8-BF2B4C2AEF9F}" srcOrd="1" destOrd="0" presId="urn:microsoft.com/office/officeart/2005/8/layout/pList2"/>
    <dgm:cxn modelId="{1773214F-FD82-4A61-B48D-5091D2C763C5}" type="presParOf" srcId="{A1648F07-9B34-4A07-9E94-34BA70B85D48}" destId="{FC5F4560-D707-4180-9FEF-D97FB083C72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16EBD-6035-4E1D-9465-9358B0872142}">
      <dsp:nvSpPr>
        <dsp:cNvPr id="0" name=""/>
        <dsp:cNvSpPr/>
      </dsp:nvSpPr>
      <dsp:spPr>
        <a:xfrm>
          <a:off x="1440391" y="0"/>
          <a:ext cx="1440391" cy="1291610"/>
        </a:xfrm>
        <a:prstGeom prst="trapezoid">
          <a:avLst>
            <a:gd name="adj" fmla="val 557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Потери лидерства</a:t>
          </a:r>
          <a:endParaRPr lang="ru-RU" sz="1800" kern="1200" dirty="0"/>
        </a:p>
      </dsp:txBody>
      <dsp:txXfrm>
        <a:off x="1440391" y="0"/>
        <a:ext cx="1440391" cy="1291610"/>
      </dsp:txXfrm>
    </dsp:sp>
    <dsp:sp modelId="{D13C4A24-010D-4CE7-89AB-0E8432C4C447}">
      <dsp:nvSpPr>
        <dsp:cNvPr id="0" name=""/>
        <dsp:cNvSpPr/>
      </dsp:nvSpPr>
      <dsp:spPr>
        <a:xfrm>
          <a:off x="720195" y="1291610"/>
          <a:ext cx="2880783" cy="1291610"/>
        </a:xfrm>
        <a:prstGeom prst="trapezoid">
          <a:avLst>
            <a:gd name="adj" fmla="val 557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Потери координации</a:t>
          </a:r>
          <a:endParaRPr lang="ru-RU" sz="2400" kern="1200" dirty="0"/>
        </a:p>
      </dsp:txBody>
      <dsp:txXfrm>
        <a:off x="1224332" y="1291610"/>
        <a:ext cx="1872509" cy="1291610"/>
      </dsp:txXfrm>
    </dsp:sp>
    <dsp:sp modelId="{5AF3EE2B-2DD0-4E1A-A3B6-2AD6F438ABA5}">
      <dsp:nvSpPr>
        <dsp:cNvPr id="0" name=""/>
        <dsp:cNvSpPr/>
      </dsp:nvSpPr>
      <dsp:spPr>
        <a:xfrm>
          <a:off x="0" y="2583221"/>
          <a:ext cx="4321174" cy="1291610"/>
        </a:xfrm>
        <a:prstGeom prst="trapezoid">
          <a:avLst>
            <a:gd name="adj" fmla="val 557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Потери в производстве</a:t>
          </a:r>
          <a:endParaRPr lang="ru-RU" sz="2400" kern="1200" dirty="0"/>
        </a:p>
      </dsp:txBody>
      <dsp:txXfrm>
        <a:off x="756205" y="2583221"/>
        <a:ext cx="2808763" cy="1291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2E9D2-78B5-4823-9083-5BAD923CD140}">
      <dsp:nvSpPr>
        <dsp:cNvPr id="0" name=""/>
        <dsp:cNvSpPr/>
      </dsp:nvSpPr>
      <dsp:spPr>
        <a:xfrm>
          <a:off x="0" y="-47082"/>
          <a:ext cx="8293608" cy="27865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65346-DB86-4FC9-86ED-C0D98EF6C518}">
      <dsp:nvSpPr>
        <dsp:cNvPr id="0" name=""/>
        <dsp:cNvSpPr/>
      </dsp:nvSpPr>
      <dsp:spPr>
        <a:xfrm>
          <a:off x="251634" y="138541"/>
          <a:ext cx="3541448" cy="248587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465" t="-13743" r="10082" b="-21883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956D4-60E0-4CF5-8330-B0F26F0B612B}">
      <dsp:nvSpPr>
        <dsp:cNvPr id="0" name=""/>
        <dsp:cNvSpPr/>
      </dsp:nvSpPr>
      <dsp:spPr>
        <a:xfrm rot="10800000">
          <a:off x="194347" y="2957024"/>
          <a:ext cx="3711470" cy="17447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Обеспечение</a:t>
          </a:r>
          <a:r>
            <a:rPr lang="ru-RU" sz="2400" kern="1200" dirty="0" smtClean="0"/>
            <a:t> качества и безопасности медицинских услуг</a:t>
          </a:r>
          <a:endParaRPr lang="ru-RU" sz="2400" kern="1200" dirty="0"/>
        </a:p>
      </dsp:txBody>
      <dsp:txXfrm rot="10800000">
        <a:off x="248004" y="2957024"/>
        <a:ext cx="3604156" cy="1691091"/>
      </dsp:txXfrm>
    </dsp:sp>
    <dsp:sp modelId="{FC5F4560-D707-4180-9FEF-D97FB083C729}">
      <dsp:nvSpPr>
        <dsp:cNvPr id="0" name=""/>
        <dsp:cNvSpPr/>
      </dsp:nvSpPr>
      <dsp:spPr>
        <a:xfrm>
          <a:off x="4582809" y="167090"/>
          <a:ext cx="3210607" cy="245505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93" t="-624" r="-1493" b="-3358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BA52B-3741-43E3-B393-5E4DC0EB89A1}">
      <dsp:nvSpPr>
        <dsp:cNvPr id="0" name=""/>
        <dsp:cNvSpPr/>
      </dsp:nvSpPr>
      <dsp:spPr>
        <a:xfrm rot="10800000">
          <a:off x="4441940" y="2908338"/>
          <a:ext cx="3711470" cy="18178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Лидерство</a:t>
          </a:r>
          <a:r>
            <a:rPr lang="ru-RU" sz="2400" kern="1200" dirty="0" smtClean="0"/>
            <a:t> по вопросам организации и координации оказания медицинских услуг</a:t>
          </a:r>
          <a:endParaRPr lang="ru-RU" sz="2400" kern="1200" dirty="0"/>
        </a:p>
      </dsp:txBody>
      <dsp:txXfrm rot="10800000">
        <a:off x="4497846" y="2908338"/>
        <a:ext cx="3599658" cy="1761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3B5A2-6840-8745-81B8-EB1F4A64AE1E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78450-0CA0-D540-ADDE-522760313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8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19937F-014C-4281-9F69-CCE6DDA27FBE}" type="slidenum">
              <a:rPr kumimoji="0" lang="en-US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66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8450-0CA0-D540-ADDE-52276031365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81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8450-0CA0-D540-ADDE-52276031365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60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8450-0CA0-D540-ADDE-52276031365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3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8450-0CA0-D540-ADDE-52276031365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05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8450-0CA0-D540-ADDE-52276031365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01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 Они собираются, как правило, раз в неделю и в течение часа обсуждают такие производственные проблемы как качество работы, производительность труда, обеспечение безопасности и т.д. По некоторым оценкам, работа кружков позволяет японским компаниям ежегодно экономить 20-25 млрд. долл. Основная масса кружков качества (от 80 до 90%) действует в сфере производства.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японских компаниях кружки качества сделались тем средством, с помощью которого на каждом уровне производства снизу доверху коллективно прорабатываются и вносятся предложения по повышению качества продукции, процессов и ресурсов. В среднем в 80-е гг. каждый японский рабочий (и служащий) ежегодно вносил 5-6 предложений по совершенствованию производственного процесса, из которых 60-80% реализовывались на практике. Это существенно больше, чем, например, в США, где число рацпредложений на одного занятого в те же годы составило 0,15, а уровень их внедрения — 24%. </a:t>
            </a:r>
          </a:p>
          <a:p>
            <a:r>
              <a:rPr lang="ru-RU" sz="1200" dirty="0" smtClean="0"/>
              <a:t>Этот опыт оказался настолько привлекательным, что сейчас более чем в 50 странах широко используется данная форма участия рабочих и служащих в улучшении качества выпускаемой продукции, действуют такие кружки.</a:t>
            </a:r>
          </a:p>
          <a:p>
            <a:r>
              <a:rPr lang="ru-RU" sz="1200" dirty="0" smtClean="0"/>
              <a:t>По оценке экспертов, на 80% успехи японских фирм связаны с тремя основными факторами, включающими:</a:t>
            </a:r>
          </a:p>
          <a:p>
            <a:r>
              <a:rPr lang="ru-RU" sz="1200" b="1" i="1" dirty="0" smtClean="0"/>
              <a:t>необычайно высокую активность рабочих;</a:t>
            </a:r>
            <a:endParaRPr lang="ru-RU" sz="1200" dirty="0" smtClean="0"/>
          </a:p>
          <a:p>
            <a:r>
              <a:rPr lang="ru-RU" sz="1200" b="1" i="1" dirty="0" smtClean="0"/>
              <a:t>дух сотрудничества; </a:t>
            </a:r>
            <a:endParaRPr lang="ru-RU" sz="1200" dirty="0" smtClean="0"/>
          </a:p>
          <a:p>
            <a:r>
              <a:rPr lang="ru-RU" sz="1200" b="1" i="1" dirty="0" smtClean="0"/>
              <a:t>постоянный поиск путей повышения качества</a:t>
            </a:r>
            <a:r>
              <a:rPr lang="ru-RU" sz="1200" b="1" dirty="0" smtClean="0"/>
              <a:t>. </a:t>
            </a:r>
          </a:p>
          <a:p>
            <a:r>
              <a:rPr lang="ru-RU" sz="1200" dirty="0" smtClean="0"/>
              <a:t>Данный подход хорошо зарекомендовал себя по различным причинам: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рабочие, сталкиваясь с различными проблемами в ходе каждодневного выполнения работы, являются лучшими экспертами в данной производственной сфере;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большинство работников имеют определенный творческий потенциал, а также потенциал необходимый для решения проблем, который до этого не был использован;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специалисты из управленческой сферы, как правило, загружены еще и многими другими задачами, потому им часто не хватает времени на такие «маленькие» проблемы, например, в области качества. Иногда данная категория сотрудников даже не подозревает о наличии таких проблем;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большинство узких мест чаще всего будут аккумулировать в себе не только затраты и ошибки, но и неудовлетворение работой</a:t>
            </a:r>
            <a:r>
              <a:rPr lang="ru-RU" sz="1200" b="1" i="1" dirty="0" smtClean="0"/>
              <a:t>, </a:t>
            </a:r>
            <a:r>
              <a:rPr lang="ru-RU" sz="1200" dirty="0" smtClean="0"/>
              <a:t>решением чего могут стать кружки качества.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 мере работы над выбранными темами применение даже таких изученных методов, как причинно-следственный анализ и карта Парето, становится недостаточным. Члены кружка качества начинают изучать другие, более сложные методы и даже знакомиться с основами физики, химии, электроники и другими дисциплинами, имеющими непосредственное отношение к их работе. </a:t>
            </a:r>
          </a:p>
          <a:p>
            <a:pPr marL="0" indent="0">
              <a:buNone/>
            </a:pPr>
            <a:r>
              <a:rPr lang="ru-RU" sz="1200" b="1" dirty="0" smtClean="0"/>
              <a:t>Главная идея данной концепции: </a:t>
            </a:r>
            <a:r>
              <a:rPr lang="ru-RU" sz="1200" dirty="0" smtClean="0"/>
              <a:t>узкие места и проблемы были обнаружены и устранены в месте их появления. Это значит, что сотрудники, например, сферы производства, имея членство и посещая такого рода </a:t>
            </a:r>
            <a:r>
              <a:rPr lang="ru-RU" sz="1200" b="1" dirty="0" smtClean="0"/>
              <a:t>кружки качества</a:t>
            </a:r>
            <a:r>
              <a:rPr lang="ru-RU" sz="1200" dirty="0" smtClean="0"/>
              <a:t>, могут собственноручно решить возникающие проблемы, которые мешают или вредят ежедневному выполнению работы. </a:t>
            </a:r>
          </a:p>
          <a:p>
            <a:r>
              <a:rPr lang="ru-RU" sz="1200" dirty="0" smtClean="0"/>
              <a:t>В деятельности кружков качества большое значение имеет приобретение опыта в решении проблем. По мере приобретения новых знаний расширяется не только кругозор членов кружка, но и возможности. В результате они начинают решать проблемы, которые не под силу даже специалистам с высшим образованием.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8450-0CA0-D540-ADDE-52276031365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64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Предложения в резолюцию конференции: </a:t>
            </a:r>
            <a:endParaRPr lang="ru-RU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вместо одного дня в честь Дня медицинской сестры, учредить Национальную неделю профессионалов сестринского дела в Казахстане, по опыту США. Это обеспечит должное внимание к профессии медицинской сестры. Можно обозначить эту</a:t>
            </a:r>
            <a:r>
              <a:rPr lang="ru-RU" baseline="0" dirty="0" smtClean="0"/>
              <a:t> неделю </a:t>
            </a:r>
            <a:r>
              <a:rPr lang="ru-RU" dirty="0" smtClean="0"/>
              <a:t>в первую или вторую неделю мая. </a:t>
            </a:r>
            <a:endParaRPr lang="ru-RU" dirty="0" smtClean="0">
              <a:solidFill>
                <a:srgbClr val="FF0000"/>
              </a:solidFill>
              <a:sym typeface="Wingdings"/>
            </a:endParaRP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8450-0CA0-D540-ADDE-52276031365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88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8450-0CA0-D540-ADDE-52276031365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Наша международная команда имеет 120 лет совокупного опыта в проектах по повышению бизнес эффективности в самых разных различных отраслях начиная с горнорудной промышленности, заканчивая здравоохранением и розничной торговли. 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5EBE3E-50B1-4B89-9F06-D3CE2DDA953C}" type="slidenum">
              <a:rPr kumimoji="0" lang="en-US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1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Приведенные</a:t>
            </a:r>
            <a:r>
              <a:rPr lang="ru-RU" baseline="0" dirty="0" smtClean="0"/>
              <a:t> отчетные данные за 2016 год свидетельствуют о положительной динамике по количеству и обеспеченности СМР на 10 000 населения. Тем не менее, следует обратить внимание на присутствующий негативный резерв риска в части дефицита по штатам и низкий уровень квалифицированности СМР. Эти показатели в перспективе однозначна будут препятствовать обеспечению качественной, безопасной и доступной медицинской помощи в условиях разукрупнения врачебных участков ПМСП, усиления требований в части качества </a:t>
            </a:r>
            <a:r>
              <a:rPr lang="ru-RU" baseline="0" dirty="0" err="1" smtClean="0"/>
              <a:t>мед.услуг</a:t>
            </a:r>
            <a:r>
              <a:rPr lang="ru-RU" baseline="0" dirty="0" smtClean="0"/>
              <a:t> со стороны Фонда обязательного социального медицинского страхования, а также </a:t>
            </a:r>
            <a:r>
              <a:rPr lang="ru-RU" baseline="0" dirty="0" err="1" smtClean="0"/>
              <a:t>цифровизации</a:t>
            </a:r>
            <a:r>
              <a:rPr lang="ru-RU" baseline="0" dirty="0" smtClean="0"/>
              <a:t> здравоохранения.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8450-0CA0-D540-ADDE-5227603136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1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Следует понимать, что любая жалоба есть объективный сигнал</a:t>
            </a:r>
            <a:r>
              <a:rPr lang="ru-RU" sz="1400" baseline="0" dirty="0" smtClean="0"/>
              <a:t> от потребителей услуг здравоохранения. При этом фактические жалобы на самом деле являются всего лишь верхушкой «айсберга» проблем качества медицинских услуг. Невидимая, подводная, часть этого айсберга представлена всеми дефектами и «почти ошибками», которые не достигли официальных каналов регистрации этих дефектов. Здесь мы имеем огромный ресурс по совершенствованию своей работы как во благо пациентов, так и для увеличения прибылей за счет снижения потерь в производстве услуг. 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8450-0CA0-D540-ADDE-5227603136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7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потоках кроются потери, которые могут снижать производительность медицинских организаций.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БМ определяет разделяет производственный процесс на обоснованный и необоснованные этапы, а также устраняет потери в процессах производства услуг.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Системный подход позволяет увеличить финансовые доходы, повысить уровень удовлетворенности пациентов, а также своевременность и качество медицинских услуг. 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8450-0CA0-D540-ADDE-5227603136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3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8450-0CA0-D540-ADDE-5227603136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11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8450-0CA0-D540-ADDE-5227603136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6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8450-0CA0-D540-ADDE-5227603136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82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8450-0CA0-D540-ADDE-5227603136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0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BCABCC9-C11A-A24E-8D00-52D6A18DB83D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CC9-C11A-A24E-8D00-52D6A18DB83D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32C8-58A9-7D47-8EC0-3AA92D6D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BCABCC9-C11A-A24E-8D00-52D6A18DB83D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97232C8-58A9-7D47-8EC0-3AA92D6D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0"/>
              <a:ext cx="9144000" cy="18272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 kern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7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CC9-C11A-A24E-8D00-52D6A18DB83D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7232C8-58A9-7D47-8EC0-3AA92D6D4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CC9-C11A-A24E-8D00-52D6A18DB83D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97232C8-58A9-7D47-8EC0-3AA92D6D4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CABCC9-C11A-A24E-8D00-52D6A18DB83D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7232C8-58A9-7D47-8EC0-3AA92D6D4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CABCC9-C11A-A24E-8D00-52D6A18DB83D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7232C8-58A9-7D47-8EC0-3AA92D6D4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CC9-C11A-A24E-8D00-52D6A18DB83D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7232C8-58A9-7D47-8EC0-3AA92D6D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CC9-C11A-A24E-8D00-52D6A18DB83D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7232C8-58A9-7D47-8EC0-3AA92D6D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CC9-C11A-A24E-8D00-52D6A18DB83D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BCABCC9-C11A-A24E-8D00-52D6A18DB83D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97232C8-58A9-7D47-8EC0-3AA92D6D4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CABCC9-C11A-A24E-8D00-52D6A18DB83D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7232C8-58A9-7D47-8EC0-3AA92D6D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  <p:sldLayoutId id="2147484494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11" Type="http://schemas.openxmlformats.org/officeDocument/2006/relationships/image" Target="../media/image28.emf"/><Relationship Id="rId5" Type="http://schemas.openxmlformats.org/officeDocument/2006/relationships/image" Target="../media/image30.wmf"/><Relationship Id="rId10" Type="http://schemas.openxmlformats.org/officeDocument/2006/relationships/oleObject" Target="../embeddings/_________Microsoft_Word_97_20031.doc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pi.kz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bestpracticeslab.kz/" TargetMode="External"/><Relationship Id="rId4" Type="http://schemas.openxmlformats.org/officeDocument/2006/relationships/hyperlink" Target="http://www.bpi.k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Yernaz\2018\Лого BPI PNG маленьки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9" y="188644"/>
            <a:ext cx="6017017" cy="150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4617" y="1687187"/>
            <a:ext cx="8129587" cy="75723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i="1" dirty="0">
                <a:solidFill>
                  <a:schemeClr val="tx1"/>
                </a:solidFill>
              </a:rPr>
              <a:t>Успех клиента - это наш успех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5415930"/>
            <a:ext cx="9170075" cy="811385"/>
          </a:xfrm>
        </p:spPr>
        <p:txBody>
          <a:bodyPr anchor="t">
            <a:noAutofit/>
          </a:bodyPr>
          <a:lstStyle/>
          <a:p>
            <a:pPr algn="ctr"/>
            <a:r>
              <a:rPr lang="ru-RU" sz="31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 мышление в сестринском деле</a:t>
            </a:r>
            <a:endParaRPr lang="en-US" sz="3100" b="1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2416611" y="5837125"/>
            <a:ext cx="6705600" cy="685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Нуржан Мукашев,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MD, MHSA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6811" y="6378788"/>
            <a:ext cx="4014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Астана, 23 мая 2018 года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686" y="228600"/>
            <a:ext cx="6488361" cy="990600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/>
              <a:t>Потоки в здравоохранении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6190" y="1600200"/>
            <a:ext cx="8652283" cy="490908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Потоки в здравоохранении (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Chicago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оток пациентов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Поток персонала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 лекарственных средств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 изделий медицинского назначения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 медицинской техники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 информации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Поток самих процессов</a:t>
            </a:r>
            <a:endParaRPr lang="ru-RU" sz="24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0164"/>
            <a:ext cx="81534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Что такое бережливое мышление?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55742" y="1621793"/>
            <a:ext cx="6410306" cy="258998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«Бережливое мышление» - это фокус на определении разницы между Ценностью и Потерями.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Максимизировать ценность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Минимизировать потери </a:t>
            </a: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12648" y="1522761"/>
            <a:ext cx="1628734" cy="50681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Определение Ценности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21793"/>
                <a:ext cx="4000916" cy="50560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Ценность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 за что пациент готов ПЛАТИТЬ (полезность/ затраты). Включает функции, характеристики, время и цену.</a:t>
                </a:r>
              </a:p>
              <a:p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Относится ко всей услуге или продукту и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ПОТЕРИ</m:t>
                    </m:r>
                  </m:oMath>
                </a14:m>
                <a:endParaRPr lang="ru-RU" sz="2400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b="1" i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Что по мнению Вашего Пациента добавляет Ценность вашей услуге? </a:t>
                </a:r>
              </a:p>
              <a:p>
                <a:endParaRPr lang="ru-R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21793"/>
                <a:ext cx="4000916" cy="5056097"/>
              </a:xfrm>
              <a:blipFill rotWithShape="0">
                <a:blip r:embed="rId2"/>
                <a:stretch>
                  <a:fillRect l="-2439" t="-844" r="-1524" b="-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18" y="1409424"/>
            <a:ext cx="4036876" cy="5268466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4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80975"/>
            <a:ext cx="81534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Основы бережливого </a:t>
            </a:r>
            <a:br>
              <a:rPr lang="ru-RU" dirty="0" smtClean="0"/>
            </a:br>
            <a:r>
              <a:rPr lang="ru-RU" dirty="0" smtClean="0"/>
              <a:t>мышления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1146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Стремление уменьшать издержки производства не за счет качества продукции/ сервиса, условий рабочей среды и оплаты труда, а путем выявления и устранения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семи видов потерь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4573566"/>
            <a:ext cx="8850313" cy="1020757"/>
            <a:chOff x="48" y="2881"/>
            <a:chExt cx="5575" cy="643"/>
          </a:xfrm>
        </p:grpSpPr>
        <p:pic>
          <p:nvPicPr>
            <p:cNvPr id="9246" name="Picture 3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96"/>
              <a:ext cx="912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7" name="Rectangle 4"/>
            <p:cNvSpPr>
              <a:spLocks noChangeArrowheads="1"/>
            </p:cNvSpPr>
            <p:nvPr/>
          </p:nvSpPr>
          <p:spPr bwMode="auto">
            <a:xfrm>
              <a:off x="900" y="3091"/>
              <a:ext cx="1401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6304" tIns="73152" rIns="146304" bIns="73152"/>
            <a:lstStyle/>
            <a:p>
              <a:r>
                <a:rPr lang="ru-RU" sz="18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И</a:t>
              </a:r>
              <a:r>
                <a:rPr lang="ru-RU" sz="1800" dirty="0" smtClean="0">
                  <a:latin typeface="Arial" charset="0"/>
                  <a:cs typeface="Arial" charset="0"/>
                </a:rPr>
                <a:t>злишние запасы</a:t>
              </a: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endParaRPr lang="en-US" sz="1800" dirty="0">
                <a:latin typeface="Arial" charset="0"/>
                <a:cs typeface="Arial" charset="0"/>
              </a:endParaRPr>
            </a:p>
            <a:p>
              <a:endParaRPr lang="en-US" sz="1800" dirty="0">
                <a:cs typeface="Arial" charset="0"/>
              </a:endParaRPr>
            </a:p>
          </p:txBody>
        </p:sp>
        <p:sp>
          <p:nvSpPr>
            <p:cNvPr id="9248" name="Rectangle 5"/>
            <p:cNvSpPr>
              <a:spLocks noChangeArrowheads="1"/>
            </p:cNvSpPr>
            <p:nvPr/>
          </p:nvSpPr>
          <p:spPr bwMode="auto">
            <a:xfrm>
              <a:off x="48" y="2989"/>
              <a:ext cx="912" cy="5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9249" name="Rectangle 6"/>
            <p:cNvSpPr>
              <a:spLocks noChangeArrowheads="1"/>
            </p:cNvSpPr>
            <p:nvPr/>
          </p:nvSpPr>
          <p:spPr bwMode="auto">
            <a:xfrm>
              <a:off x="2231" y="2881"/>
              <a:ext cx="3392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6304" tIns="73152" rIns="146304" bIns="73152"/>
            <a:lstStyle/>
            <a:p>
              <a:r>
                <a:rPr lang="ru-RU" dirty="0"/>
                <a:t>любое избыточное поступление </a:t>
              </a:r>
              <a:r>
                <a:rPr lang="ru-RU" dirty="0" err="1"/>
                <a:t>однопредметного</a:t>
              </a:r>
              <a:r>
                <a:rPr lang="ru-RU" dirty="0"/>
                <a:t> потока в производственный процесс, будь то сырье, производимая продукция или готовый продукт.</a:t>
              </a:r>
              <a:endParaRPr lang="en-US" sz="1800" dirty="0">
                <a:cs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6200" y="100016"/>
            <a:ext cx="9017000" cy="1143000"/>
            <a:chOff x="48" y="63"/>
            <a:chExt cx="5680" cy="720"/>
          </a:xfrm>
        </p:grpSpPr>
        <p:sp>
          <p:nvSpPr>
            <p:cNvPr id="9243" name="Rectangle 8"/>
            <p:cNvSpPr>
              <a:spLocks noChangeArrowheads="1"/>
            </p:cNvSpPr>
            <p:nvPr/>
          </p:nvSpPr>
          <p:spPr bwMode="auto">
            <a:xfrm>
              <a:off x="912" y="168"/>
              <a:ext cx="11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6304" tIns="73152" rIns="146304" bIns="73152"/>
            <a:lstStyle/>
            <a:p>
              <a:pPr marL="342900" indent="-342900">
                <a:spcBef>
                  <a:spcPct val="20000"/>
                </a:spcBef>
              </a:pPr>
              <a:r>
                <a:rPr lang="ru-RU" sz="18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Д</a:t>
              </a:r>
              <a:r>
                <a:rPr lang="ru-RU" sz="1800" dirty="0" smtClean="0">
                  <a:latin typeface="Arial" charset="0"/>
                  <a:cs typeface="Arial" charset="0"/>
                </a:rPr>
                <a:t>ефектный продукт</a:t>
              </a:r>
              <a:r>
                <a:rPr lang="en-US" sz="1800" dirty="0" smtClean="0">
                  <a:latin typeface="Times New Roman" charset="0"/>
                  <a:cs typeface="Arial" charset="0"/>
                </a:rPr>
                <a:t> </a:t>
              </a:r>
              <a:endParaRPr lang="en-US" sz="1800" dirty="0">
                <a:latin typeface="Times New Roman" charset="0"/>
                <a:cs typeface="Arial" charset="0"/>
              </a:endParaRPr>
            </a:p>
          </p:txBody>
        </p:sp>
        <p:pic>
          <p:nvPicPr>
            <p:cNvPr id="9244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8"/>
              <a:ext cx="912" cy="52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45" name="Rectangle 10"/>
            <p:cNvSpPr>
              <a:spLocks noChangeArrowheads="1"/>
            </p:cNvSpPr>
            <p:nvPr/>
          </p:nvSpPr>
          <p:spPr bwMode="auto">
            <a:xfrm>
              <a:off x="2224" y="63"/>
              <a:ext cx="350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6304" tIns="73152" rIns="146304" bIns="73152"/>
            <a:lstStyle/>
            <a:p>
              <a:r>
                <a:rPr lang="ru-RU" dirty="0">
                  <a:solidFill>
                    <a:srgbClr val="FF0000"/>
                  </a:solidFill>
                </a:rPr>
                <a:t>продукция, требующая проверки, сортировки, утилизации, понижения сортности, замены или ремонта.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6200" y="1063625"/>
            <a:ext cx="8610600" cy="841375"/>
            <a:chOff x="48" y="670"/>
            <a:chExt cx="5424" cy="530"/>
          </a:xfrm>
        </p:grpSpPr>
        <p:pic>
          <p:nvPicPr>
            <p:cNvPr id="9240" name="Picture 1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670"/>
              <a:ext cx="912" cy="53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41" name="Rectangle 13"/>
            <p:cNvSpPr>
              <a:spLocks noChangeArrowheads="1"/>
            </p:cNvSpPr>
            <p:nvPr/>
          </p:nvSpPr>
          <p:spPr bwMode="auto">
            <a:xfrm>
              <a:off x="891" y="792"/>
              <a:ext cx="178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6304" tIns="73152" rIns="146304" bIns="73152"/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П</a:t>
              </a:r>
              <a:r>
                <a:rPr lang="ru-RU" sz="1800" dirty="0" smtClean="0">
                  <a:latin typeface="Arial" charset="0"/>
                  <a:cs typeface="Arial" charset="0"/>
                </a:rPr>
                <a:t>ерепроизводство</a:t>
              </a: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endParaRPr lang="en-US" sz="1800" dirty="0">
                <a:cs typeface="Arial" charset="0"/>
              </a:endParaRPr>
            </a:p>
          </p:txBody>
        </p:sp>
        <p:sp>
          <p:nvSpPr>
            <p:cNvPr id="9242" name="Rectangle 14"/>
            <p:cNvSpPr>
              <a:spLocks noChangeArrowheads="1"/>
            </p:cNvSpPr>
            <p:nvPr/>
          </p:nvSpPr>
          <p:spPr bwMode="auto">
            <a:xfrm>
              <a:off x="2224" y="718"/>
              <a:ext cx="3248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6304" tIns="73152" rIns="146304" bIns="73152"/>
            <a:lstStyle/>
            <a:p>
              <a:r>
                <a:rPr lang="ru-RU" dirty="0"/>
                <a:t>производство большего объема раньше или быстрее, чем это требуется на следующем этапе процесса.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6200" y="1987550"/>
            <a:ext cx="8864600" cy="841375"/>
            <a:chOff x="48" y="1252"/>
            <a:chExt cx="5584" cy="530"/>
          </a:xfrm>
        </p:grpSpPr>
        <p:pic>
          <p:nvPicPr>
            <p:cNvPr id="9237" name="Picture 16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252"/>
              <a:ext cx="912" cy="53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8" name="Rectangle 17"/>
            <p:cNvSpPr>
              <a:spLocks noChangeArrowheads="1"/>
            </p:cNvSpPr>
            <p:nvPr/>
          </p:nvSpPr>
          <p:spPr bwMode="auto">
            <a:xfrm>
              <a:off x="900" y="1392"/>
              <a:ext cx="132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6304" tIns="73152" rIns="146304" bIns="73152"/>
            <a:lstStyle/>
            <a:p>
              <a:r>
                <a:rPr lang="ru-RU" sz="18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П</a:t>
              </a:r>
              <a:r>
                <a:rPr lang="ru-RU" sz="1800" dirty="0" smtClean="0">
                  <a:latin typeface="Arial" charset="0"/>
                  <a:cs typeface="Arial" charset="0"/>
                </a:rPr>
                <a:t>еремещение</a:t>
              </a:r>
              <a:endParaRPr lang="en-US" sz="1800" dirty="0">
                <a:cs typeface="Arial" charset="0"/>
              </a:endParaRPr>
            </a:p>
          </p:txBody>
        </p:sp>
        <p:sp>
          <p:nvSpPr>
            <p:cNvPr id="9239" name="Rectangle 18"/>
            <p:cNvSpPr>
              <a:spLocks noChangeArrowheads="1"/>
            </p:cNvSpPr>
            <p:nvPr/>
          </p:nvSpPr>
          <p:spPr bwMode="auto">
            <a:xfrm>
              <a:off x="2220" y="1350"/>
              <a:ext cx="341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6304" tIns="73152" rIns="146304" bIns="73152"/>
            <a:lstStyle/>
            <a:p>
              <a:r>
                <a:rPr lang="ru-RU" dirty="0">
                  <a:solidFill>
                    <a:srgbClr val="FF0000"/>
                  </a:solidFill>
                </a:rPr>
                <a:t>транспортировка частей или </a:t>
              </a:r>
              <a:r>
                <a:rPr lang="ru-RU" dirty="0" smtClean="0">
                  <a:solidFill>
                    <a:srgbClr val="FF0000"/>
                  </a:solidFill>
                </a:rPr>
                <a:t>материалов внутри </a:t>
              </a:r>
              <a:r>
                <a:rPr lang="ru-RU" dirty="0">
                  <a:solidFill>
                    <a:srgbClr val="FF0000"/>
                  </a:solidFill>
                </a:rPr>
                <a:t>предприятия.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6200" y="2871786"/>
            <a:ext cx="8864600" cy="866775"/>
            <a:chOff x="48" y="1809"/>
            <a:chExt cx="5584" cy="546"/>
          </a:xfrm>
        </p:grpSpPr>
        <p:pic>
          <p:nvPicPr>
            <p:cNvPr id="9234" name="Picture 20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825"/>
              <a:ext cx="912" cy="53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5" name="Rectangle 21"/>
            <p:cNvSpPr>
              <a:spLocks noChangeArrowheads="1"/>
            </p:cNvSpPr>
            <p:nvPr/>
          </p:nvSpPr>
          <p:spPr bwMode="auto">
            <a:xfrm>
              <a:off x="912" y="1911"/>
              <a:ext cx="178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6304" tIns="73152" rIns="146304" bIns="73152"/>
            <a:lstStyle/>
            <a:p>
              <a:r>
                <a:rPr lang="ru-RU" sz="18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Л</a:t>
              </a:r>
              <a:r>
                <a:rPr lang="ru-RU" sz="1800" dirty="0" smtClean="0">
                  <a:latin typeface="Arial" charset="0"/>
                  <a:cs typeface="Arial" charset="0"/>
                </a:rPr>
                <a:t>юди</a:t>
              </a:r>
              <a:r>
                <a:rPr lang="en-US" sz="1800" dirty="0" smtClean="0">
                  <a:latin typeface="Arial" charset="0"/>
                  <a:cs typeface="Arial" charset="0"/>
                </a:rPr>
                <a:t> </a:t>
              </a:r>
              <a:endParaRPr lang="en-US" sz="1800" dirty="0">
                <a:latin typeface="Arial" charset="0"/>
                <a:cs typeface="Arial" charset="0"/>
              </a:endParaRPr>
            </a:p>
            <a:p>
              <a:endParaRPr lang="en-US" sz="1800" dirty="0">
                <a:cs typeface="Arial" charset="0"/>
              </a:endParaRPr>
            </a:p>
          </p:txBody>
        </p:sp>
        <p:sp>
          <p:nvSpPr>
            <p:cNvPr id="9236" name="Rectangle 22"/>
            <p:cNvSpPr>
              <a:spLocks noChangeArrowheads="1"/>
            </p:cNvSpPr>
            <p:nvPr/>
          </p:nvSpPr>
          <p:spPr bwMode="auto">
            <a:xfrm>
              <a:off x="2224" y="1809"/>
              <a:ext cx="3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6304" tIns="73152" rIns="146304" bIns="73152"/>
            <a:lstStyle/>
            <a:p>
              <a:r>
                <a:rPr lang="ru-RU" dirty="0">
                  <a:solidFill>
                    <a:srgbClr val="FF0000"/>
                  </a:solidFill>
                </a:rPr>
                <a:t>неполное использование человеческих умственных и творческих способностей и опыта.</a:t>
              </a:r>
              <a:endParaRPr lang="en-US" sz="1800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6200" y="3686176"/>
            <a:ext cx="8915400" cy="1066800"/>
            <a:chOff x="48" y="2322"/>
            <a:chExt cx="5616" cy="672"/>
          </a:xfrm>
        </p:grpSpPr>
        <p:sp>
          <p:nvSpPr>
            <p:cNvPr id="9231" name="Rectangle 24"/>
            <p:cNvSpPr>
              <a:spLocks noChangeArrowheads="1"/>
            </p:cNvSpPr>
            <p:nvPr/>
          </p:nvSpPr>
          <p:spPr bwMode="auto">
            <a:xfrm>
              <a:off x="912" y="2496"/>
              <a:ext cx="10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6304" tIns="73152" rIns="146304" bIns="73152"/>
            <a:lstStyle/>
            <a:p>
              <a:r>
                <a:rPr lang="ru-RU" sz="18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О</a:t>
              </a:r>
              <a:r>
                <a:rPr lang="ru-RU" sz="1800" dirty="0" smtClean="0">
                  <a:latin typeface="Arial" charset="0"/>
                  <a:cs typeface="Arial" charset="0"/>
                </a:rPr>
                <a:t>жидание</a:t>
              </a: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endParaRPr lang="en-US" sz="1800" dirty="0">
                <a:latin typeface="Arial" charset="0"/>
                <a:cs typeface="Arial" charset="0"/>
              </a:endParaRPr>
            </a:p>
            <a:p>
              <a:endParaRPr lang="en-US" sz="1800" dirty="0">
                <a:cs typeface="Arial" charset="0"/>
              </a:endParaRPr>
            </a:p>
          </p:txBody>
        </p:sp>
        <p:pic>
          <p:nvPicPr>
            <p:cNvPr id="9232" name="Picture 25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407"/>
              <a:ext cx="912" cy="53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3" name="Rectangle 26"/>
            <p:cNvSpPr>
              <a:spLocks noChangeArrowheads="1"/>
            </p:cNvSpPr>
            <p:nvPr/>
          </p:nvSpPr>
          <p:spPr bwMode="auto">
            <a:xfrm>
              <a:off x="2224" y="2322"/>
              <a:ext cx="344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6304" tIns="73152" rIns="146304" bIns="73152"/>
            <a:lstStyle/>
            <a:p>
              <a:r>
                <a:rPr lang="ru-RU" dirty="0">
                  <a:solidFill>
                    <a:srgbClr val="FF0000"/>
                  </a:solidFill>
                </a:rPr>
                <a:t>перерывы в работе, связанные с ожиданием людских ресурсов (рабочей силы), материалов, оборудования или информации.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76200" y="5657863"/>
            <a:ext cx="8936040" cy="981077"/>
            <a:chOff x="48" y="3564"/>
            <a:chExt cx="5629" cy="618"/>
          </a:xfrm>
        </p:grpSpPr>
        <p:sp>
          <p:nvSpPr>
            <p:cNvPr id="9227" name="Rectangle 28"/>
            <p:cNvSpPr>
              <a:spLocks noChangeArrowheads="1"/>
            </p:cNvSpPr>
            <p:nvPr/>
          </p:nvSpPr>
          <p:spPr bwMode="auto">
            <a:xfrm>
              <a:off x="888" y="3612"/>
              <a:ext cx="141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6304" tIns="73152" rIns="146304" bIns="73152"/>
            <a:lstStyle/>
            <a:p>
              <a:r>
                <a:rPr lang="ru-RU" sz="18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Д</a:t>
              </a:r>
              <a:r>
                <a:rPr lang="ru-RU" sz="1800" dirty="0" smtClean="0">
                  <a:latin typeface="Arial" charset="0"/>
                  <a:cs typeface="Arial" charset="0"/>
                </a:rPr>
                <a:t>ополнительная обработка</a:t>
              </a:r>
              <a:endParaRPr lang="en-US" sz="1800" dirty="0">
                <a:cs typeface="Arial" charset="0"/>
              </a:endParaRPr>
            </a:p>
          </p:txBody>
        </p:sp>
        <p:grpSp>
          <p:nvGrpSpPr>
            <p:cNvPr id="9228" name="Group 29"/>
            <p:cNvGrpSpPr>
              <a:grpSpLocks/>
            </p:cNvGrpSpPr>
            <p:nvPr/>
          </p:nvGrpSpPr>
          <p:grpSpPr bwMode="auto">
            <a:xfrm>
              <a:off x="48" y="3564"/>
              <a:ext cx="912" cy="528"/>
              <a:chOff x="5376" y="2688"/>
              <a:chExt cx="768" cy="530"/>
            </a:xfrm>
          </p:grpSpPr>
          <p:graphicFrame>
            <p:nvGraphicFramePr>
              <p:cNvPr id="9218" name="Object 2"/>
              <p:cNvGraphicFramePr>
                <a:graphicFrameLocks noChangeAspect="1"/>
              </p:cNvGraphicFramePr>
              <p:nvPr/>
            </p:nvGraphicFramePr>
            <p:xfrm>
              <a:off x="5424" y="2736"/>
              <a:ext cx="672" cy="4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17" name="Document" r:id="rId10" imgW="4210202" imgH="2667914" progId="Word.Document.8">
                      <p:embed/>
                    </p:oleObj>
                  </mc:Choice>
                  <mc:Fallback>
                    <p:oleObj name="Document" r:id="rId10" imgW="4210202" imgH="2667914" progId="Word.Documen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24" y="2736"/>
                            <a:ext cx="672" cy="4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30" name="Rectangle 31"/>
              <p:cNvSpPr>
                <a:spLocks noChangeArrowheads="1"/>
              </p:cNvSpPr>
              <p:nvPr/>
            </p:nvSpPr>
            <p:spPr bwMode="auto">
              <a:xfrm>
                <a:off x="5376" y="2688"/>
                <a:ext cx="768" cy="5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sp>
          <p:nvSpPr>
            <p:cNvPr id="9229" name="Rectangle 32"/>
            <p:cNvSpPr>
              <a:spLocks noChangeArrowheads="1"/>
            </p:cNvSpPr>
            <p:nvPr/>
          </p:nvSpPr>
          <p:spPr bwMode="auto">
            <a:xfrm>
              <a:off x="2269" y="3606"/>
              <a:ext cx="340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6304" tIns="73152" rIns="146304" bIns="73152"/>
            <a:lstStyle/>
            <a:p>
              <a:r>
                <a:rPr lang="ru-RU" dirty="0"/>
                <a:t>дополнительное усилие, которое, по мнению потребителя, не увеличивает прибавочной стоимости изделия (или услуги).</a:t>
              </a:r>
            </a:p>
          </p:txBody>
        </p:sp>
      </p:grpSp>
      <p:sp>
        <p:nvSpPr>
          <p:cNvPr id="3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</p:spTree>
    <p:extLst>
      <p:ext uri="{BB962C8B-B14F-4D97-AF65-F5344CB8AC3E}">
        <p14:creationId xmlns:p14="http://schemas.microsoft.com/office/powerpoint/2010/main" val="27909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556" y="228600"/>
            <a:ext cx="6704492" cy="9906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/>
              <a:t>Уровни потерь в работе предприятия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6234805"/>
            <a:ext cx="8153400" cy="875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/>
              <a:t>(по данным материалов Олега </a:t>
            </a:r>
            <a:r>
              <a:rPr lang="ru-RU" sz="2000" i="1" dirty="0" err="1" smtClean="0"/>
              <a:t>Мецик</a:t>
            </a:r>
            <a:r>
              <a:rPr lang="ru-RU" sz="2000" i="1" dirty="0" smtClean="0"/>
              <a:t>, ТОО «</a:t>
            </a:r>
            <a:r>
              <a:rPr lang="en-US" sz="2000" i="1" dirty="0" smtClean="0"/>
              <a:t>SIMKON</a:t>
            </a:r>
            <a:r>
              <a:rPr lang="ru-RU" sz="2000" i="1" dirty="0" smtClean="0"/>
              <a:t>», 2014г.) 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2411412" y="2109788"/>
          <a:ext cx="4321175" cy="387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24525" y="2252664"/>
            <a:ext cx="34194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Стратегический уровень: декомпозиция стратегических целей до уровня каждого подразделения и исполнителя </a:t>
            </a:r>
          </a:p>
          <a:p>
            <a:endParaRPr lang="ru-RU" dirty="0"/>
          </a:p>
          <a:p>
            <a:r>
              <a:rPr lang="ru-RU" dirty="0" smtClean="0"/>
              <a:t>Ликвидация потерь. Построение бережливых потоков и процессов. </a:t>
            </a:r>
          </a:p>
          <a:p>
            <a:endParaRPr lang="ru-RU" dirty="0"/>
          </a:p>
          <a:p>
            <a:r>
              <a:rPr lang="ru-RU" dirty="0" smtClean="0"/>
              <a:t>Постоянное совершенствование текущей деятельности в рамках программ развития.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38376"/>
            <a:ext cx="36987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Деятельность высшего руководства по сокращению потерь лидерства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Деятельность </a:t>
            </a:r>
            <a:r>
              <a:rPr lang="ru-RU" dirty="0" err="1" smtClean="0"/>
              <a:t>кайдзен</a:t>
            </a:r>
            <a:r>
              <a:rPr lang="ru-RU" dirty="0" smtClean="0"/>
              <a:t>-команд, проектных и малых групп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Деятельность малых групп</a:t>
            </a:r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Мировой опыт (1)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7298"/>
            <a:ext cx="8153400" cy="4653501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внедрения методологий совершенствования качества в 3 ведущих американских клиниках (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бизнес-кейсы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и уроки американских коллег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50" y="0"/>
            <a:ext cx="8229600" cy="1417638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Бизнес-кейс 1 – </a:t>
            </a:r>
            <a:r>
              <a:rPr lang="en-US" sz="3200" dirty="0" smtClean="0"/>
              <a:t>Cleveland Clinic</a:t>
            </a:r>
            <a:endParaRPr lang="en-US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976069"/>
              </p:ext>
            </p:extLst>
          </p:nvPr>
        </p:nvGraphicFramePr>
        <p:xfrm>
          <a:off x="-1" y="1"/>
          <a:ext cx="9144000" cy="679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951"/>
                <a:gridCol w="2813739"/>
                <a:gridCol w="2836798"/>
                <a:gridCol w="2369512"/>
              </a:tblGrid>
              <a:tr h="151427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Cleveleand</a:t>
                      </a:r>
                      <a:r>
                        <a:rPr lang="en-US" sz="2400" dirty="0" smtClean="0"/>
                        <a:t> Clinic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Nebraska Medical Center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University</a:t>
                      </a:r>
                      <a:r>
                        <a:rPr lang="en-US" sz="2400" baseline="0" dirty="0" smtClean="0"/>
                        <a:t> of Michigan Health Center </a:t>
                      </a:r>
                      <a:endParaRPr lang="ru-RU" sz="2400" dirty="0"/>
                    </a:p>
                  </a:txBody>
                  <a:tcPr anchor="ctr"/>
                </a:tc>
              </a:tr>
              <a:tr h="193377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Основная</a:t>
                      </a:r>
                      <a:r>
                        <a:rPr lang="ru-RU" sz="2400" b="1" baseline="0" dirty="0" smtClean="0"/>
                        <a:t> методология</a:t>
                      </a:r>
                      <a:endParaRPr lang="ru-RU" sz="2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Бережливое производство, </a:t>
                      </a:r>
                      <a:r>
                        <a:rPr lang="en-US" sz="2400" dirty="0" smtClean="0"/>
                        <a:t>PDCA.</a:t>
                      </a:r>
                      <a:r>
                        <a:rPr lang="en-US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Бережливое производство, </a:t>
                      </a:r>
                      <a:r>
                        <a:rPr lang="en-US" sz="2400" dirty="0" smtClean="0"/>
                        <a:t>PDCA, </a:t>
                      </a:r>
                      <a:r>
                        <a:rPr lang="ru-RU" sz="2400" dirty="0" smtClean="0"/>
                        <a:t>Шесть Сигм</a:t>
                      </a:r>
                      <a:r>
                        <a:rPr lang="en-US" sz="2400" dirty="0" smtClean="0"/>
                        <a:t>.</a:t>
                      </a:r>
                      <a:r>
                        <a:rPr lang="en-US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Бережливое производство</a:t>
                      </a:r>
                      <a:r>
                        <a:rPr lang="en-US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334974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Измерение</a:t>
                      </a:r>
                      <a:endParaRPr lang="ru-RU" sz="2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 smtClean="0"/>
                        <a:t>Удовлетворенность </a:t>
                      </a:r>
                      <a:r>
                        <a:rPr lang="ru-RU" sz="2400" dirty="0" smtClean="0"/>
                        <a:t>пациентов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/</a:t>
                      </a:r>
                      <a:r>
                        <a:rPr lang="ru-RU" sz="2400" dirty="0" smtClean="0"/>
                        <a:t>клиентов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smtClean="0"/>
                        <a:t>ROI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 smtClean="0"/>
                        <a:t>Койко-дни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 smtClean="0"/>
                        <a:t>Повторные госпитализации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 smtClean="0"/>
                        <a:t>Время ожидания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 smtClean="0"/>
                        <a:t>Экономия в результате проектов по улучшению</a:t>
                      </a:r>
                      <a:endParaRPr lang="ru-RU" sz="2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 smtClean="0"/>
                        <a:t>Койко-дн</a:t>
                      </a:r>
                      <a:r>
                        <a:rPr lang="ru-RU" sz="2400" baseline="0" dirty="0" smtClean="0"/>
                        <a:t>и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</p:spTree>
    <p:extLst>
      <p:ext uri="{BB962C8B-B14F-4D97-AF65-F5344CB8AC3E}">
        <p14:creationId xmlns:p14="http://schemas.microsoft.com/office/powerpoint/2010/main" val="10486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50" y="0"/>
            <a:ext cx="8229600" cy="1417638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Бизнес-кейс 1 – </a:t>
            </a:r>
            <a:r>
              <a:rPr lang="en-US" sz="3200" dirty="0" smtClean="0"/>
              <a:t>Cleveland Clinic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65846" y="5966645"/>
            <a:ext cx="7411808" cy="985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000000"/>
                </a:solidFill>
                <a:sym typeface="Wingdings"/>
              </a:rPr>
              <a:t>Примечание: </a:t>
            </a:r>
          </a:p>
          <a:p>
            <a:r>
              <a:rPr lang="ru-RU" sz="2400" i="1" dirty="0" smtClean="0">
                <a:solidFill>
                  <a:srgbClr val="000000"/>
                </a:solidFill>
                <a:sym typeface="Wingdings"/>
              </a:rPr>
              <a:t>Шесть Сигм трудно применять в здравоохранении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25975"/>
              </p:ext>
            </p:extLst>
          </p:nvPr>
        </p:nvGraphicFramePr>
        <p:xfrm>
          <a:off x="-7254" y="0"/>
          <a:ext cx="9144000" cy="596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1"/>
                <a:gridCol w="2654392"/>
                <a:gridCol w="3148545"/>
                <a:gridCol w="2369512"/>
              </a:tblGrid>
              <a:tr h="1032914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Cleveleand</a:t>
                      </a:r>
                      <a:r>
                        <a:rPr lang="en-US" sz="2000" dirty="0" smtClean="0"/>
                        <a:t> Clinic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Nebraska Medical Center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University</a:t>
                      </a:r>
                      <a:r>
                        <a:rPr lang="en-US" sz="2000" baseline="0" dirty="0" smtClean="0"/>
                        <a:t> of Michigan Health Center </a:t>
                      </a:r>
                      <a:endParaRPr lang="ru-RU" sz="2000" dirty="0"/>
                    </a:p>
                  </a:txBody>
                  <a:tcPr anchor="ctr"/>
                </a:tc>
              </a:tr>
              <a:tr h="26299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Сложности</a:t>
                      </a:r>
                      <a:endParaRPr lang="ru-RU" sz="20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Выстраивание отношений с персоналом,</a:t>
                      </a:r>
                      <a:r>
                        <a:rPr lang="ru-RU" sz="2000" baseline="0" dirty="0" smtClean="0"/>
                        <a:t> завоевание их доверия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Выстраивание отношений с персоналом,</a:t>
                      </a:r>
                      <a:r>
                        <a:rPr lang="ru-RU" sz="2000" baseline="0" dirty="0" smtClean="0"/>
                        <a:t> завоевание их доверия</a:t>
                      </a:r>
                    </a:p>
                    <a:p>
                      <a:r>
                        <a:rPr lang="ru-RU" sz="2000" baseline="0" dirty="0" smtClean="0"/>
                        <a:t>Внедрение культуры качества в организации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/>
                        <a:t>Собственно процесс внедрения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/>
                        <a:t>Недостаток данных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/>
                        <a:t>Иерархичность мешает</a:t>
                      </a:r>
                      <a:r>
                        <a:rPr lang="ru-RU" sz="2000" baseline="0" dirty="0" smtClean="0"/>
                        <a:t> взаимодействию </a:t>
                      </a:r>
                    </a:p>
                  </a:txBody>
                  <a:tcPr/>
                </a:tc>
              </a:tr>
              <a:tr h="230373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Пути решения</a:t>
                      </a:r>
                      <a:r>
                        <a:rPr lang="ru-RU" sz="2000" b="1" baseline="0" dirty="0" smtClean="0"/>
                        <a:t> </a:t>
                      </a:r>
                      <a:endParaRPr lang="ru-RU" sz="20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Попытка внедрения в течение 1</a:t>
                      </a:r>
                      <a:r>
                        <a:rPr lang="ru-RU" sz="2000" baseline="0" dirty="0" smtClean="0"/>
                        <a:t> месяца (пилот)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Адаптация инструментов и обучения для повышения интереса</a:t>
                      </a:r>
                      <a:r>
                        <a:rPr lang="ru-RU" sz="2000" baseline="0" dirty="0" smtClean="0"/>
                        <a:t> и  практичности </a:t>
                      </a:r>
                      <a:endParaRPr lang="ru-RU" sz="2000" dirty="0" smtClean="0"/>
                    </a:p>
                    <a:p>
                      <a:r>
                        <a:rPr lang="ru-RU" sz="2000" dirty="0" smtClean="0"/>
                        <a:t>Участие первого руководителя в</a:t>
                      </a:r>
                      <a:r>
                        <a:rPr lang="ru-RU" sz="2000" baseline="0" dirty="0" smtClean="0"/>
                        <a:t> проекте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Начать с </a:t>
                      </a:r>
                      <a:r>
                        <a:rPr lang="ru-RU" sz="2000" dirty="0" smtClean="0"/>
                        <a:t>малого.</a:t>
                      </a:r>
                      <a:r>
                        <a:rPr lang="ru-RU" sz="2000" baseline="0" dirty="0" smtClean="0"/>
                        <a:t> </a:t>
                      </a:r>
                    </a:p>
                    <a:p>
                      <a:r>
                        <a:rPr lang="ru-RU" sz="2000" baseline="0" dirty="0" smtClean="0"/>
                        <a:t>Опыт</a:t>
                      </a:r>
                      <a:r>
                        <a:rPr lang="ru-RU" sz="2000" baseline="0" dirty="0" smtClean="0"/>
                        <a:t>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aseline="0" dirty="0" smtClean="0"/>
                        <a:t>VSM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aseline="0" dirty="0" smtClean="0"/>
                        <a:t>A3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</p:spTree>
    <p:extLst>
      <p:ext uri="{BB962C8B-B14F-4D97-AF65-F5344CB8AC3E}">
        <p14:creationId xmlns:p14="http://schemas.microsoft.com/office/powerpoint/2010/main" val="18918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Бережливая поликлиника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7298"/>
            <a:ext cx="8153400" cy="465350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Регистратура </a:t>
            </a:r>
          </a:p>
          <a:p>
            <a:pPr>
              <a:buFontTx/>
              <a:buChar char="-"/>
            </a:pPr>
            <a:r>
              <a:rPr lang="ru-RU" sz="2800" dirty="0" smtClean="0"/>
              <a:t>Перестройка работы </a:t>
            </a:r>
            <a:r>
              <a:rPr lang="ru-RU" sz="2800" dirty="0"/>
              <a:t>с использованием </a:t>
            </a:r>
            <a:r>
              <a:rPr lang="ru-RU" sz="2800" dirty="0" smtClean="0"/>
              <a:t>стандартов </a:t>
            </a:r>
            <a:r>
              <a:rPr lang="ru-RU" sz="2800" dirty="0"/>
              <a:t>коммуникации, информатизации и формирования доступной среды для маломобильных групп </a:t>
            </a:r>
            <a:r>
              <a:rPr lang="ru-RU" sz="2800" dirty="0" smtClean="0"/>
              <a:t>населения.</a:t>
            </a:r>
          </a:p>
          <a:p>
            <a:pPr>
              <a:buFontTx/>
              <a:buChar char="-"/>
            </a:pPr>
            <a:r>
              <a:rPr lang="ru-RU" sz="2800" dirty="0" smtClean="0"/>
              <a:t>Внедрение электронной очереди.</a:t>
            </a:r>
          </a:p>
          <a:p>
            <a:pPr>
              <a:buFontTx/>
              <a:buChar char="-"/>
            </a:pPr>
            <a:r>
              <a:rPr lang="ru-RU" sz="2800" dirty="0" smtClean="0"/>
              <a:t>Высвобождение </a:t>
            </a:r>
            <a:r>
              <a:rPr lang="ru-RU" sz="2800" dirty="0"/>
              <a:t>врача от несвойственной работы, в </a:t>
            </a:r>
            <a:r>
              <a:rPr lang="ru-RU" sz="2800" dirty="0" err="1"/>
              <a:t>т.ч</a:t>
            </a:r>
            <a:r>
              <a:rPr lang="ru-RU" sz="2800" dirty="0"/>
              <a:t>. бумажной</a:t>
            </a:r>
            <a:r>
              <a:rPr lang="ru-RU" sz="2800" dirty="0" smtClean="0"/>
              <a:t>.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2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2850"/>
            <a:ext cx="76581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4">
            <a:extLst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57150" y="655388"/>
            <a:ext cx="9144000" cy="6080125"/>
          </a:xfrm>
          <a:prstGeom prst="rect">
            <a:avLst/>
          </a:prstGeom>
          <a:gradFill rotWithShape="1">
            <a:gsLst>
              <a:gs pos="0">
                <a:schemeClr val="bg1">
                  <a:alpha val="5200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316" name="Группа 48"/>
          <p:cNvGrpSpPr>
            <a:grpSpLocks/>
          </p:cNvGrpSpPr>
          <p:nvPr/>
        </p:nvGrpSpPr>
        <p:grpSpPr bwMode="auto">
          <a:xfrm>
            <a:off x="4818063" y="1249363"/>
            <a:ext cx="3741737" cy="2232025"/>
            <a:chOff x="5078681" y="957045"/>
            <a:chExt cx="3741791" cy="1674562"/>
          </a:xfrm>
        </p:grpSpPr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5038" y="957045"/>
              <a:ext cx="762918" cy="707247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0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717" y="1047895"/>
              <a:ext cx="787755" cy="6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1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479" y="2019332"/>
              <a:ext cx="821176" cy="61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2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681" y="1631663"/>
              <a:ext cx="957293" cy="73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3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520" y="2197494"/>
              <a:ext cx="1534216" cy="31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0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06858" y="957045"/>
              <a:ext cx="844946" cy="648029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5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15" t="5760" r="26704" b="13680"/>
            <a:stretch>
              <a:fillRect/>
            </a:stretch>
          </p:blipFill>
          <p:spPr bwMode="auto">
            <a:xfrm>
              <a:off x="5167710" y="1004123"/>
              <a:ext cx="957294" cy="70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2255838" y="3621088"/>
            <a:ext cx="46323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120 лет</a:t>
            </a:r>
            <a:r>
              <a:rPr kumimoji="0" lang="ru-RU" alt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совокупного опыта в проектах по повышению бизнес эффективности</a:t>
            </a:r>
            <a:endParaRPr kumimoji="0" lang="ru-RU" altLang="ru-RU" sz="10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9" name="TextBox 21"/>
          <p:cNvSpPr txBox="1">
            <a:spLocks noChangeArrowheads="1"/>
          </p:cNvSpPr>
          <p:nvPr/>
        </p:nvSpPr>
        <p:spPr bwMode="auto">
          <a:xfrm>
            <a:off x="5578475" y="4735849"/>
            <a:ext cx="3563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9388" marR="0" lvl="0" indent="-17938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Горнорудная промышленность </a:t>
            </a:r>
          </a:p>
          <a:p>
            <a:pPr marL="179388" marR="0" lvl="0" indent="-17938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Нефтегазовая промышленность</a:t>
            </a:r>
          </a:p>
          <a:p>
            <a:pPr marL="179388" marR="0" lvl="0" indent="-17938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Агропромышленный комплекс</a:t>
            </a:r>
          </a:p>
          <a:p>
            <a:pPr marL="179388" marR="0" lvl="0" indent="-17938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Консалтинговый бизнес</a:t>
            </a:r>
          </a:p>
          <a:p>
            <a:pPr marL="179388" marR="0" lvl="0" indent="-17938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Розничная торговля и МСБ</a:t>
            </a:r>
          </a:p>
          <a:p>
            <a:pPr marL="179388" marR="0" lvl="0" indent="-17938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Здравоохранение и образование</a:t>
            </a:r>
          </a:p>
        </p:txBody>
      </p:sp>
      <p:sp>
        <p:nvSpPr>
          <p:cNvPr id="13320" name="TextBox 22"/>
          <p:cNvSpPr txBox="1">
            <a:spLocks noChangeArrowheads="1"/>
          </p:cNvSpPr>
          <p:nvPr/>
        </p:nvSpPr>
        <p:spPr bwMode="auto">
          <a:xfrm>
            <a:off x="359826" y="4843497"/>
            <a:ext cx="441483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9388" marR="0" lvl="0" indent="-179388" algn="l" defTabSz="4572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Реинжиниринг бизнес-процессов</a:t>
            </a:r>
            <a:endParaRPr kumimoji="0" lang="en-US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4572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Бережливое производство</a:t>
            </a:r>
          </a:p>
          <a:p>
            <a:pPr marL="179388" marR="0" lvl="0" indent="-179388" algn="l" defTabSz="4572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Оценка риска персонала и разработка </a:t>
            </a:r>
            <a:r>
              <a:rPr kumimoji="0" lang="en-US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HR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стратегии</a:t>
            </a:r>
          </a:p>
          <a:p>
            <a:pPr marL="179388" marR="0" lvl="0" indent="-179388" algn="l" defTabSz="4572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Оценка эффективности персонала и формирование кадрового резерва</a:t>
            </a:r>
          </a:p>
          <a:p>
            <a:pPr marL="179388" marR="0" lvl="0" indent="-179388" algn="l" defTabSz="4572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Финансирование и инвестирование в бизнесе</a:t>
            </a:r>
          </a:p>
        </p:txBody>
      </p:sp>
      <p:pic>
        <p:nvPicPr>
          <p:cNvPr id="13321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2378075"/>
            <a:ext cx="7683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39750" y="1158875"/>
            <a:ext cx="3671888" cy="2174875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23" name="Группа 18"/>
          <p:cNvGrpSpPr>
            <a:grpSpLocks/>
          </p:cNvGrpSpPr>
          <p:nvPr/>
        </p:nvGrpSpPr>
        <p:grpSpPr bwMode="auto">
          <a:xfrm>
            <a:off x="633413" y="1306513"/>
            <a:ext cx="3371850" cy="1951037"/>
            <a:chOff x="417577" y="957045"/>
            <a:chExt cx="3371744" cy="1500581"/>
          </a:xfrm>
        </p:grpSpPr>
        <p:pic>
          <p:nvPicPr>
            <p:cNvPr id="13333" name="Рисунок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060" y="957045"/>
              <a:ext cx="912261" cy="684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77" y="1771606"/>
              <a:ext cx="845485" cy="686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323" y="957045"/>
              <a:ext cx="1418226" cy="24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083" y="1433153"/>
              <a:ext cx="1200705" cy="415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7" name="Picture 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04" y="957045"/>
              <a:ext cx="751499" cy="58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8" name="Рисунок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047" y="1770931"/>
              <a:ext cx="1033274" cy="67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TextBox 37">
            <a:extLst/>
          </p:cNvPr>
          <p:cNvSpPr txBox="1"/>
          <p:nvPr/>
        </p:nvSpPr>
        <p:spPr>
          <a:xfrm>
            <a:off x="827088" y="846138"/>
            <a:ext cx="3033712" cy="307975"/>
          </a:xfrm>
          <a:prstGeom prst="rect">
            <a:avLst/>
          </a:prstGeom>
          <a:noFill/>
        </p:spPr>
        <p:txBody>
          <a:bodyPr lIns="0" rIns="0" anchor="b">
            <a:spAutoFit/>
          </a:bodyPr>
          <a:lstStyle/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Профессиональное образование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4592638" y="846138"/>
            <a:ext cx="4211637" cy="307975"/>
          </a:xfrm>
          <a:prstGeom prst="rect">
            <a:avLst/>
          </a:prstGeom>
          <a:noFill/>
        </p:spPr>
        <p:txBody>
          <a:bodyPr lIns="0" rIns="0" anchor="b">
            <a:spAutoFit/>
          </a:bodyPr>
          <a:lstStyle/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Опыт работы в международных компаниях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43438" y="1192213"/>
            <a:ext cx="3960812" cy="2203450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Стрелка углом вверх 44"/>
          <p:cNvSpPr/>
          <p:nvPr/>
        </p:nvSpPr>
        <p:spPr>
          <a:xfrm rot="5400000">
            <a:off x="1418431" y="3790157"/>
            <a:ext cx="1133475" cy="731838"/>
          </a:xfrm>
          <a:prstGeom prst="bentUpArrow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Стрелка углом вверх 56"/>
          <p:cNvSpPr/>
          <p:nvPr/>
        </p:nvSpPr>
        <p:spPr>
          <a:xfrm rot="5400000" flipV="1">
            <a:off x="6611937" y="3781426"/>
            <a:ext cx="1165225" cy="781050"/>
          </a:xfrm>
          <a:prstGeom prst="bentUpArrow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4833320" y="5010079"/>
            <a:ext cx="341313" cy="920750"/>
          </a:xfrm>
          <a:prstGeom prst="right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0" name="Title 1"/>
          <p:cNvSpPr txBox="1">
            <a:spLocks/>
          </p:cNvSpPr>
          <p:nvPr/>
        </p:nvSpPr>
        <p:spPr bwMode="auto">
          <a:xfrm>
            <a:off x="457200" y="274638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31" name="Title 1"/>
          <p:cNvSpPr txBox="1">
            <a:spLocks/>
          </p:cNvSpPr>
          <p:nvPr/>
        </p:nvSpPr>
        <p:spPr bwMode="auto">
          <a:xfrm>
            <a:off x="3277556" y="221990"/>
            <a:ext cx="2378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О компании</a:t>
            </a:r>
            <a:endParaRPr kumimoji="0" lang="en-US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32" name="Picture 32" descr="C:\Users\Yernaz\Desktop\Toyota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2184400"/>
            <a:ext cx="8524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0" cstate="print">
            <a:extLst/>
          </a:blip>
          <a:srcRect t="24420" b="25077"/>
          <a:stretch/>
        </p:blipFill>
        <p:spPr bwMode="auto">
          <a:xfrm>
            <a:off x="5405189" y="6250024"/>
            <a:ext cx="1026607" cy="538137"/>
          </a:xfrm>
          <a:prstGeom prst="ellipse">
            <a:avLst/>
          </a:prstGeom>
          <a:noFill/>
          <a:ln>
            <a:noFill/>
          </a:ln>
          <a:effectLst/>
          <a:extLst/>
        </p:spPr>
      </p:pic>
      <p:pic>
        <p:nvPicPr>
          <p:cNvPr id="35" name="Рисунок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98" y="6172534"/>
            <a:ext cx="881353" cy="46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55" y="6281488"/>
            <a:ext cx="1322388" cy="44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3" cstate="print">
            <a:extLst/>
          </a:blip>
          <a:srcRect/>
          <a:stretch>
            <a:fillRect/>
          </a:stretch>
        </p:blipFill>
        <p:spPr bwMode="auto">
          <a:xfrm>
            <a:off x="4647622" y="6239200"/>
            <a:ext cx="706788" cy="565431"/>
          </a:xfrm>
          <a:prstGeom prst="ellipse">
            <a:avLst/>
          </a:prstGeom>
          <a:noFill/>
          <a:ln>
            <a:noFill/>
          </a:ln>
          <a:effectLst/>
          <a:ex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7" b="22221"/>
          <a:stretch>
            <a:fillRect/>
          </a:stretch>
        </p:blipFill>
        <p:spPr bwMode="auto">
          <a:xfrm>
            <a:off x="3416515" y="6324802"/>
            <a:ext cx="1050079" cy="42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Бережливая поликлиника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7298"/>
            <a:ext cx="8153400" cy="465350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Регистратура </a:t>
            </a:r>
          </a:p>
          <a:p>
            <a:pPr marL="0" indent="0">
              <a:buNone/>
            </a:pPr>
            <a:r>
              <a:rPr lang="ru-RU" sz="2400" dirty="0" smtClean="0"/>
              <a:t>- Сокращено время получения </a:t>
            </a:r>
            <a:r>
              <a:rPr lang="ru-RU" sz="2400" dirty="0"/>
              <a:t>льготных лекарств больными с 3 часов до 15 минут; </a:t>
            </a:r>
          </a:p>
          <a:p>
            <a:pPr marL="0" indent="0">
              <a:buNone/>
            </a:pPr>
            <a:r>
              <a:rPr lang="ru-RU" sz="2400" dirty="0" smtClean="0"/>
              <a:t>- Сокращено перемещение </a:t>
            </a:r>
            <a:r>
              <a:rPr lang="ru-RU" sz="2400" dirty="0"/>
              <a:t>медсестры вакцинации в смену с 6,5 км до 900м в смену;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- Повышена результативность </a:t>
            </a:r>
            <a:r>
              <a:rPr lang="ru-RU" sz="2400" dirty="0"/>
              <a:t>патронажа новорожденных медсестрой с 78% до 96%;</a:t>
            </a:r>
          </a:p>
          <a:p>
            <a:pPr marL="0" indent="0">
              <a:buNone/>
            </a:pPr>
            <a:r>
              <a:rPr lang="ru-RU" sz="2400" dirty="0" smtClean="0"/>
              <a:t>- Повышен показатель </a:t>
            </a:r>
            <a:r>
              <a:rPr lang="ru-RU" sz="2400" dirty="0"/>
              <a:t>приема врачом пациентов точно вовремя с 54% до 84%</a:t>
            </a:r>
          </a:p>
          <a:p>
            <a:pPr marL="0" indent="0">
              <a:buNone/>
            </a:pPr>
            <a:r>
              <a:rPr lang="ru-RU" sz="2400" dirty="0" smtClean="0"/>
              <a:t>- По </a:t>
            </a:r>
            <a:r>
              <a:rPr lang="ru-RU" sz="2400" dirty="0"/>
              <a:t>результатам опросов </a:t>
            </a:r>
            <a:r>
              <a:rPr lang="ru-RU" sz="2400" dirty="0" smtClean="0"/>
              <a:t>страховыми </a:t>
            </a:r>
            <a:r>
              <a:rPr lang="ru-RU" sz="2400" dirty="0"/>
              <a:t>компаниями – повысилась </a:t>
            </a:r>
            <a:r>
              <a:rPr lang="ru-RU" sz="2400" dirty="0" smtClean="0"/>
              <a:t>удовлетворенность пациентов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Бережливая поликлиника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7298"/>
            <a:ext cx="8153400" cy="465350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сферы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применения методов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800" dirty="0" smtClean="0"/>
              <a:t>Вакцинация </a:t>
            </a:r>
          </a:p>
          <a:p>
            <a:pPr>
              <a:buFontTx/>
              <a:buChar char="-"/>
            </a:pPr>
            <a:r>
              <a:rPr lang="ru-RU" sz="2800" dirty="0" smtClean="0"/>
              <a:t>Профилактические осмотры </a:t>
            </a:r>
          </a:p>
          <a:p>
            <a:pPr>
              <a:buFontTx/>
              <a:buChar char="-"/>
            </a:pPr>
            <a:r>
              <a:rPr lang="ru-RU" sz="2800" dirty="0" smtClean="0"/>
              <a:t>Диспансеризация </a:t>
            </a:r>
          </a:p>
          <a:p>
            <a:pPr>
              <a:buFontTx/>
              <a:buChar char="-"/>
            </a:pPr>
            <a:r>
              <a:rPr lang="ru-RU" sz="2800" dirty="0" smtClean="0"/>
              <a:t>Получение льготного лекарственного обеспечения </a:t>
            </a:r>
          </a:p>
          <a:p>
            <a:pPr>
              <a:buFontTx/>
              <a:buChar char="-"/>
            </a:pPr>
            <a:r>
              <a:rPr lang="ru-RU" sz="2800" dirty="0" smtClean="0"/>
              <a:t>Разделение потоков пациентов (дети/взрослые, ОРВИ/здоровые без ОРВИ – фильтр и т.п.)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Роль профессионала сестринского дела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6005578"/>
              </p:ext>
            </p:extLst>
          </p:nvPr>
        </p:nvGraphicFramePr>
        <p:xfrm>
          <a:off x="612648" y="1645920"/>
          <a:ext cx="8293608" cy="49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74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Роль профессионала сестринского дела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7823" y="2157984"/>
            <a:ext cx="7447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качества и безопасности медицинских услуг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уровне своего рабочего места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уровне меж структурных бизнес-процессов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dirty="0" smtClean="0"/>
              <a:t>Инструменты БМ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60" y="1747299"/>
            <a:ext cx="7520940" cy="334697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безопасности пациентов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 S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Повышенная визуализация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Проекты по улучшению (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кайдзен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"/>
            <a:ext cx="8153400" cy="990600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/>
              <a:t>Культура безопасности пациентов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60" y="1747299"/>
            <a:ext cx="7929154" cy="4205632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Noli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nocere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Стандарты аккредитации медицинских организаций </a:t>
            </a:r>
          </a:p>
          <a:p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Эмпатия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и понимание ценности для пациента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88789"/>
            <a:ext cx="7782976" cy="665303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</p:spTree>
    <p:extLst>
      <p:ext uri="{BB962C8B-B14F-4D97-AF65-F5344CB8AC3E}">
        <p14:creationId xmlns:p14="http://schemas.microsoft.com/office/powerpoint/2010/main" val="5678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dirty="0" smtClean="0"/>
              <a:t>Повышенная визуализация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60" y="1747299"/>
            <a:ext cx="7520940" cy="334697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Графики ответственности (меморандумы)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Видимые знаки на объекте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Визуализация (обозначение) выполнения стадий (контрольных точек) проекта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входе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висят таблички с названием помещения.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Дальше план схема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отделения с кабинетами,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где отмечены рабочие места. Каждая линия имеет свою табличку с названием.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инструменты и контейнеры 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ЛС и ИМН имеют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стандартную разметку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6639"/>
            <a:ext cx="8153400" cy="990600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/>
              <a:t>Проекты по улучшению (</a:t>
            </a:r>
            <a:r>
              <a:rPr lang="ru-RU" sz="3600" dirty="0" err="1" smtClean="0"/>
              <a:t>кайдзен</a:t>
            </a:r>
            <a:r>
              <a:rPr lang="ru-RU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59" y="1747299"/>
            <a:ext cx="7729369" cy="3346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касаться следующих направлений: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потока пациентов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 пациентов и качество услуг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Сокращение издержек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Возможности повышения доходов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расходов и др.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6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err="1" smtClean="0"/>
              <a:t>Кайдзен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600200"/>
            <a:ext cx="8731279" cy="52578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7298"/>
            <a:ext cx="8153400" cy="465350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моего выступления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это нужно именно сегодня?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Мировой опыт и возможности для Казахстана (бизнес-кейсы)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Роль профессионала сестринского дела в обеспечении качества медицинских услуг 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152"/>
            <a:ext cx="8229600" cy="1252137"/>
          </a:xfrm>
        </p:spPr>
        <p:txBody>
          <a:bodyPr>
            <a:noAutofit/>
          </a:bodyPr>
          <a:lstStyle/>
          <a:p>
            <a:pPr lvl="0" algn="r"/>
            <a:r>
              <a:rPr lang="ru-RU" sz="3200" dirty="0" smtClean="0"/>
              <a:t>Постоянное стремление </a:t>
            </a:r>
            <a:br>
              <a:rPr lang="ru-RU" sz="3200" dirty="0" smtClean="0"/>
            </a:br>
            <a:r>
              <a:rPr lang="ru-RU" sz="3200" dirty="0" smtClean="0"/>
              <a:t>к совершенству (</a:t>
            </a:r>
            <a:r>
              <a:rPr lang="ru-RU" sz="3200" i="1" dirty="0" smtClean="0"/>
              <a:t>КАЙДЗЕН</a:t>
            </a:r>
            <a:r>
              <a:rPr lang="ru-RU" sz="3200" dirty="0" smtClean="0"/>
              <a:t>)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800421"/>
            <a:ext cx="8229600" cy="4325742"/>
          </a:xfrm>
        </p:spPr>
        <p:txBody>
          <a:bodyPr>
            <a:normAutofit/>
          </a:bodyPr>
          <a:lstStyle/>
          <a:p>
            <a:pPr marL="307975" indent="-307975" defTabSz="820738">
              <a:buFontTx/>
              <a:buNone/>
            </a:pPr>
            <a:endParaRPr lang="ru-RU" dirty="0" smtClean="0">
              <a:latin typeface="Tahoma" charset="0"/>
            </a:endParaRPr>
          </a:p>
        </p:txBody>
      </p:sp>
      <p:pic>
        <p:nvPicPr>
          <p:cNvPr id="3" name="Picture 2" descr="Цикл деминг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1673225"/>
            <a:ext cx="6121400" cy="4748103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Роль профессионала сестринского дела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648" y="192405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Лидерство по вопросам организации и координации оказания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услуг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уровне одного подразделения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уровне организации здравоохранения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Определение </a:t>
            </a:r>
            <a:br>
              <a:rPr lang="ru-RU" dirty="0" smtClean="0"/>
            </a:br>
            <a:r>
              <a:rPr lang="ru-RU" dirty="0" smtClean="0"/>
              <a:t>ценности для клиента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800421"/>
            <a:ext cx="8229600" cy="4325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медицине главный клиент – пациент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него ценностные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критерии (за что он готов платить), или критерии качества: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Своевременность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 (обхождение)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Техническое исполнение (собственно качество)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Кружки качества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74600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Кружок 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качества 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—группа сотрудников,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которые регулярно собираются на добровольной основе для выявления факторов,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влияющих на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производства и качество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продукции. </a:t>
            </a:r>
          </a:p>
          <a:p>
            <a:pPr marL="0" indent="0"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 их работы: конкретные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устранению этих факторов («узких» мест).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«Системы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 и инструменты </a:t>
            </a:r>
          </a:p>
          <a:p>
            <a:pPr marL="0" indent="0" algn="r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менеджмента качества», 2008г., стр. 411.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Заключение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04848" cy="4495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в резолюцию конференции: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Национальная неделя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профессионалов сестринского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в первую или вторую неделю мая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Повсеместное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принятие принципов бережливого мышления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в здравоохранения во благо пациентов, медицинских работников и сообщества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путем обучения, практики и совершенствования </a:t>
            </a:r>
          </a:p>
          <a:p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857567" y="1829432"/>
            <a:ext cx="744518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Благодарим за внимание </a:t>
            </a:r>
            <a:endParaRPr kumimoji="0" lang="ru-RU" alt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dirty="0" smtClean="0">
                <a:solidFill>
                  <a:prstClr val="black"/>
                </a:solidFill>
              </a:rPr>
              <a:t>Нуржан Мукашев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+7 778 506 13 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23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altLang="ru-RU" sz="2400" dirty="0">
                <a:solidFill>
                  <a:prstClr val="black"/>
                </a:solidFill>
                <a:hlinkClick r:id="rId3"/>
              </a:rPr>
              <a:t>info@bpi.kz</a:t>
            </a:r>
            <a:endParaRPr lang="kk-KZ" altLang="ru-RU" sz="2400" dirty="0">
              <a:solidFill>
                <a:prstClr val="black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www.bpi.kz</a:t>
            </a:r>
            <a:endParaRPr kumimoji="0" lang="kk-KZ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www.bestpracticeslab.kz</a:t>
            </a:r>
            <a:endParaRPr kumimoji="0" lang="kk-KZ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моего выступления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7298"/>
            <a:ext cx="8153400" cy="465350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Подчеркнуть актуальность и особенности методики бережливого мышления для здравоохранения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Подчеркнуть роль профессионалов сестринского дела в обеспечении качества медицинских услуг  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именно сегодня?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7298"/>
            <a:ext cx="8153400" cy="465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Вызовы мировой экономики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Четвертая промышленная революция = тотальная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Латентный экономический кризис в отдельных регионах мира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миграции человеческих (трудовых) ресурсов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именно сегодня?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7298"/>
            <a:ext cx="8153400" cy="465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Реалии казахстанского здравоохранения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Нехватка человеческих ресурсов здравоохранения, в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СМР*: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163 тыс. СМР по РК;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дефицит штатов СМР около 5 000 ед. (96%) по стране;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50% СМР не имеют квалификационную категорию.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53" y="5920084"/>
            <a:ext cx="8590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* </a:t>
            </a:r>
            <a:r>
              <a:rPr lang="ru-RU" i="1" dirty="0" err="1" smtClean="0"/>
              <a:t>Каптагаева</a:t>
            </a:r>
            <a:r>
              <a:rPr lang="ru-RU" i="1" dirty="0" smtClean="0"/>
              <a:t> А.К. и  </a:t>
            </a:r>
            <a:r>
              <a:rPr lang="ru-RU" i="1" dirty="0" err="1" smtClean="0"/>
              <a:t>соавт</a:t>
            </a:r>
            <a:r>
              <a:rPr lang="ru-RU" i="1" dirty="0" smtClean="0"/>
              <a:t>., Состояние и перспективы развития сестринской службы в РК, Материалы конференции «Модернизация здравоохранения в Казахстане: роль руководителя и главной медсестры», 2016г.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603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0951" y="1599444"/>
            <a:ext cx="8478965" cy="4495800"/>
          </a:xfrm>
        </p:spPr>
        <p:txBody>
          <a:bodyPr>
            <a:noAutofit/>
          </a:bodyPr>
          <a:lstStyle/>
          <a:p>
            <a:pPr marL="0" indent="0" fontAlgn="base">
              <a:spcAft>
                <a:spcPts val="1500"/>
              </a:spcAft>
              <a:buNone/>
            </a:pPr>
            <a:r>
              <a:rPr lang="ru-RU" sz="25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Жалобы как реалия казахстанского здравоохранения</a:t>
            </a:r>
          </a:p>
          <a:p>
            <a:pPr marL="0" indent="0" fontAlgn="base">
              <a:spcAft>
                <a:spcPts val="1500"/>
              </a:spcAft>
              <a:buNone/>
            </a:pPr>
            <a:r>
              <a:rPr lang="ru-RU" sz="25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ежегодно </a:t>
            </a:r>
            <a:r>
              <a:rPr lang="ru-RU" sz="25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рассматривается </a:t>
            </a:r>
            <a:r>
              <a:rPr lang="ru-RU" sz="25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около 10 000 обращений (жалоб)</a:t>
            </a:r>
          </a:p>
          <a:p>
            <a:pPr marL="0" indent="0" fontAlgn="base">
              <a:spcAft>
                <a:spcPts val="1500"/>
              </a:spcAft>
              <a:buNone/>
            </a:pPr>
            <a:r>
              <a:rPr lang="ru-RU" sz="25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только </a:t>
            </a:r>
            <a:r>
              <a:rPr lang="ru-RU" sz="25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30% обращений признаются обоснованными. </a:t>
            </a:r>
            <a:endParaRPr lang="ru-RU" sz="2500" dirty="0" smtClean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 fontAlgn="base">
              <a:spcAft>
                <a:spcPts val="1500"/>
              </a:spcAft>
              <a:buNone/>
            </a:pPr>
            <a:r>
              <a:rPr lang="ru-RU" sz="25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за </a:t>
            </a:r>
            <a:r>
              <a:rPr lang="ru-RU" sz="25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последние 5 лет показатель обоснованных обращений по </a:t>
            </a:r>
            <a:r>
              <a:rPr lang="ru-RU" sz="25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РК </a:t>
            </a:r>
            <a:r>
              <a:rPr lang="ru-RU" sz="25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снизился на 33%, в 2014 году он составил 3,2 на 100 тыс. населения (в 2009 году 4,8 на 100 тыс. населения</a:t>
            </a:r>
            <a:r>
              <a:rPr lang="ru-RU" sz="25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).</a:t>
            </a:r>
          </a:p>
          <a:p>
            <a:pPr marL="0" indent="0" fontAlgn="base">
              <a:spcAft>
                <a:spcPts val="1500"/>
              </a:spcAft>
              <a:buNone/>
            </a:pPr>
            <a:r>
              <a:rPr lang="ru-RU" sz="25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«Айсберг» проблем или «бриллианты» возможностей</a:t>
            </a:r>
            <a:endParaRPr lang="ru-RU" sz="25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1050" y="228600"/>
            <a:ext cx="798499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именно сегодня?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именно сегодня?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7298"/>
            <a:ext cx="8153400" cy="465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Реалии казахстанского здравоохранения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развития здравоохранения РК «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Денсаулык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» на 2016-2019гг.: </a:t>
            </a: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«внедрение ресурсосберегающих технологий является частью плана по развитию лидерства и современного менеджмента в системе здравоохранения Республики Казахстан</a:t>
            </a: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ОСМС: оптимизация затрат и улучшение рентабельности – оно из ключевых направлений менеджмента медицинских организаций.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именно сегодня?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7298"/>
            <a:ext cx="8153400" cy="465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Реалии казахстанского здравоохранения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Инновационные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в сфере здравоохранения требуют внедрения управленческих процессов, доказавших свою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на мировом рынке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медицинских организациях Казахстана принципы бережливого мышления являются новым управленческим инструментом, внедрение которого предстоит многим стационарам и поликлиникам в ближайшем будущем.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21341" y="6641024"/>
            <a:ext cx="1062884" cy="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BPI.KZ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228600"/>
            <a:ext cx="1945143" cy="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fvBzyrEGynBX0oD7YtA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PI_v.1 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BPI_v.1 .thmx</Template>
  <TotalTime>3486</TotalTime>
  <Words>1899</Words>
  <Application>Microsoft Office PowerPoint</Application>
  <PresentationFormat>Экран (4:3)</PresentationFormat>
  <Paragraphs>309</Paragraphs>
  <Slides>35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8" baseType="lpstr">
      <vt:lpstr>MS PGothic</vt:lpstr>
      <vt:lpstr>Arial</vt:lpstr>
      <vt:lpstr>Calibri</vt:lpstr>
      <vt:lpstr>Cambria Math</vt:lpstr>
      <vt:lpstr>Courier New</vt:lpstr>
      <vt:lpstr>MS Mincho</vt:lpstr>
      <vt:lpstr>Tahoma</vt:lpstr>
      <vt:lpstr>Times New Roman</vt:lpstr>
      <vt:lpstr>Tw Cen MT</vt:lpstr>
      <vt:lpstr>Wingdings</vt:lpstr>
      <vt:lpstr>Wingdings 2</vt:lpstr>
      <vt:lpstr>BPI_v.1 </vt:lpstr>
      <vt:lpstr>Document</vt:lpstr>
      <vt:lpstr>Бережливое мышление в сестринском деле</vt:lpstr>
      <vt:lpstr>Презентация PowerPoint</vt:lpstr>
      <vt:lpstr>Содержание</vt:lpstr>
      <vt:lpstr>Цели моего выступления </vt:lpstr>
      <vt:lpstr>Почему именно сегодня?</vt:lpstr>
      <vt:lpstr>Почему именно сегодня?</vt:lpstr>
      <vt:lpstr>Презентация PowerPoint</vt:lpstr>
      <vt:lpstr>Почему именно сегодня?</vt:lpstr>
      <vt:lpstr>Почему именно сегодня?</vt:lpstr>
      <vt:lpstr>Потоки в здравоохранении</vt:lpstr>
      <vt:lpstr>Что такое бережливое мышление? </vt:lpstr>
      <vt:lpstr>Определение Ценности</vt:lpstr>
      <vt:lpstr>Основы бережливого  мышления</vt:lpstr>
      <vt:lpstr>Презентация PowerPoint</vt:lpstr>
      <vt:lpstr>Уровни потерь в работе предприятия</vt:lpstr>
      <vt:lpstr>Мировой опыт (1)</vt:lpstr>
      <vt:lpstr>Бизнес-кейс 1 – Cleveland Clinic</vt:lpstr>
      <vt:lpstr>Бизнес-кейс 1 – Cleveland Clinic</vt:lpstr>
      <vt:lpstr>Бережливая поликлиника</vt:lpstr>
      <vt:lpstr>Бережливая поликлиника</vt:lpstr>
      <vt:lpstr>Бережливая поликлиника</vt:lpstr>
      <vt:lpstr>Роль профессионала сестринского дела</vt:lpstr>
      <vt:lpstr>Роль профессионала сестринского дела</vt:lpstr>
      <vt:lpstr>Инструменты БМ</vt:lpstr>
      <vt:lpstr>Культура безопасности пациентов</vt:lpstr>
      <vt:lpstr>Презентация PowerPoint</vt:lpstr>
      <vt:lpstr>Повышенная визуализация </vt:lpstr>
      <vt:lpstr>Проекты по улучшению (кайдзен)</vt:lpstr>
      <vt:lpstr>Кайдзен</vt:lpstr>
      <vt:lpstr>Постоянное стремление  к совершенству (КАЙДЗЕН)</vt:lpstr>
      <vt:lpstr>Роль профессионала сестринского дела</vt:lpstr>
      <vt:lpstr>Определение  ценности для клиента</vt:lpstr>
      <vt:lpstr>Кружки качества</vt:lpstr>
      <vt:lpstr>Заключение</vt:lpstr>
      <vt:lpstr>Презентация PowerPoint</vt:lpstr>
    </vt:vector>
  </TitlesOfParts>
  <Company>University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Action Workout</dc:title>
  <dc:creator>Nurzhan Mukashev</dc:creator>
  <cp:lastModifiedBy>Нуржан Harry Мукашев</cp:lastModifiedBy>
  <cp:revision>324</cp:revision>
  <dcterms:created xsi:type="dcterms:W3CDTF">2014-04-05T03:12:37Z</dcterms:created>
  <dcterms:modified xsi:type="dcterms:W3CDTF">2018-06-23T08:02:42Z</dcterms:modified>
</cp:coreProperties>
</file>